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6"/>
  </p:notesMasterIdLst>
  <p:sldIdLst>
    <p:sldId id="256" r:id="rId2"/>
    <p:sldId id="259" r:id="rId3"/>
    <p:sldId id="283" r:id="rId4"/>
    <p:sldId id="284" r:id="rId5"/>
    <p:sldId id="257" r:id="rId6"/>
    <p:sldId id="260" r:id="rId7"/>
    <p:sldId id="258" r:id="rId8"/>
    <p:sldId id="261" r:id="rId9"/>
    <p:sldId id="262" r:id="rId10"/>
    <p:sldId id="285" r:id="rId11"/>
    <p:sldId id="299" r:id="rId12"/>
    <p:sldId id="302" r:id="rId13"/>
    <p:sldId id="286" r:id="rId14"/>
    <p:sldId id="287" r:id="rId15"/>
    <p:sldId id="263" r:id="rId16"/>
    <p:sldId id="264" r:id="rId17"/>
    <p:sldId id="289" r:id="rId18"/>
    <p:sldId id="273" r:id="rId19"/>
    <p:sldId id="265" r:id="rId20"/>
    <p:sldId id="266" r:id="rId21"/>
    <p:sldId id="268" r:id="rId22"/>
    <p:sldId id="267" r:id="rId23"/>
    <p:sldId id="270" r:id="rId24"/>
    <p:sldId id="271" r:id="rId25"/>
    <p:sldId id="269" r:id="rId26"/>
    <p:sldId id="276" r:id="rId27"/>
    <p:sldId id="300" r:id="rId28"/>
    <p:sldId id="301" r:id="rId29"/>
    <p:sldId id="288" r:id="rId30"/>
    <p:sldId id="298" r:id="rId31"/>
    <p:sldId id="272" r:id="rId32"/>
    <p:sldId id="274" r:id="rId33"/>
    <p:sldId id="275" r:id="rId34"/>
    <p:sldId id="277" r:id="rId35"/>
    <p:sldId id="290" r:id="rId36"/>
    <p:sldId id="291" r:id="rId37"/>
    <p:sldId id="292" r:id="rId38"/>
    <p:sldId id="293" r:id="rId39"/>
    <p:sldId id="294" r:id="rId40"/>
    <p:sldId id="295" r:id="rId41"/>
    <p:sldId id="296" r:id="rId42"/>
    <p:sldId id="278" r:id="rId43"/>
    <p:sldId id="279" r:id="rId44"/>
    <p:sldId id="280" r:id="rId45"/>
    <p:sldId id="281" r:id="rId46"/>
    <p:sldId id="297" r:id="rId47"/>
    <p:sldId id="282" r:id="rId48"/>
    <p:sldId id="311" r:id="rId49"/>
    <p:sldId id="313" r:id="rId50"/>
    <p:sldId id="312" r:id="rId51"/>
    <p:sldId id="314" r:id="rId52"/>
    <p:sldId id="315" r:id="rId53"/>
    <p:sldId id="316" r:id="rId54"/>
    <p:sldId id="303" r:id="rId55"/>
    <p:sldId id="310" r:id="rId56"/>
    <p:sldId id="309" r:id="rId57"/>
    <p:sldId id="304" r:id="rId58"/>
    <p:sldId id="305" r:id="rId59"/>
    <p:sldId id="306" r:id="rId60"/>
    <p:sldId id="307" r:id="rId61"/>
    <p:sldId id="317" r:id="rId62"/>
    <p:sldId id="318" r:id="rId63"/>
    <p:sldId id="319" r:id="rId64"/>
    <p:sldId id="321" r:id="rId65"/>
    <p:sldId id="322" r:id="rId66"/>
    <p:sldId id="320" r:id="rId67"/>
    <p:sldId id="323" r:id="rId68"/>
    <p:sldId id="324" r:id="rId69"/>
    <p:sldId id="332" r:id="rId70"/>
    <p:sldId id="325" r:id="rId71"/>
    <p:sldId id="326" r:id="rId72"/>
    <p:sldId id="328" r:id="rId73"/>
    <p:sldId id="327" r:id="rId74"/>
    <p:sldId id="329" r:id="rId75"/>
    <p:sldId id="330" r:id="rId76"/>
    <p:sldId id="333" r:id="rId77"/>
    <p:sldId id="334" r:id="rId78"/>
    <p:sldId id="331" r:id="rId79"/>
    <p:sldId id="335" r:id="rId80"/>
    <p:sldId id="336" r:id="rId81"/>
    <p:sldId id="338" r:id="rId82"/>
    <p:sldId id="339" r:id="rId83"/>
    <p:sldId id="340" r:id="rId84"/>
    <p:sldId id="337" r:id="rId85"/>
    <p:sldId id="341" r:id="rId86"/>
    <p:sldId id="342" r:id="rId87"/>
    <p:sldId id="343" r:id="rId88"/>
    <p:sldId id="344" r:id="rId89"/>
    <p:sldId id="345" r:id="rId90"/>
    <p:sldId id="346" r:id="rId91"/>
    <p:sldId id="348" r:id="rId92"/>
    <p:sldId id="349" r:id="rId93"/>
    <p:sldId id="350" r:id="rId94"/>
    <p:sldId id="347"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306" autoAdjust="0"/>
  </p:normalViewPr>
  <p:slideViewPr>
    <p:cSldViewPr snapToGrid="0">
      <p:cViewPr varScale="1">
        <p:scale>
          <a:sx n="57" d="100"/>
          <a:sy n="57" d="100"/>
        </p:scale>
        <p:origin x="1016" y="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C1C5EC-D865-434C-AFF3-3E56E94D0B72}" type="doc">
      <dgm:prSet loTypeId="urn:microsoft.com/office/officeart/2005/8/layout/process1" loCatId="process" qsTypeId="urn:microsoft.com/office/officeart/2005/8/quickstyle/simple1" qsCatId="simple" csTypeId="urn:microsoft.com/office/officeart/2005/8/colors/accent1_2" csCatId="accent1" phldr="1"/>
      <dgm:spPr/>
    </dgm:pt>
    <dgm:pt modelId="{B3C9EB9B-D18A-4FA7-A78C-98B712C77962}">
      <dgm:prSet phldrT="[نص]" custT="1"/>
      <dgm:spPr/>
      <dgm:t>
        <a:bodyPr/>
        <a:lstStyle/>
        <a:p>
          <a:pPr algn="ctr" rtl="1"/>
          <a:r>
            <a:rPr lang="en-US" sz="2000" b="1" dirty="0" smtClean="0">
              <a:latin typeface="Adobe Arabic" panose="02040503050201020203" pitchFamily="18" charset="-78"/>
              <a:cs typeface="Adobe Arabic" panose="02040503050201020203" pitchFamily="18" charset="-78"/>
            </a:rPr>
            <a:t>Environment </a:t>
          </a:r>
          <a:endParaRPr lang="ar-SA" sz="2000" b="1" dirty="0">
            <a:latin typeface="Adobe Arabic" panose="02040503050201020203" pitchFamily="18" charset="-78"/>
            <a:cs typeface="Adobe Arabic" panose="02040503050201020203" pitchFamily="18" charset="-78"/>
          </a:endParaRPr>
        </a:p>
      </dgm:t>
    </dgm:pt>
    <dgm:pt modelId="{FAB4708F-F196-4A2C-833D-4FC96E1F4A56}" type="parTrans" cxnId="{852A0888-B4F8-40F3-80EB-99971EAAA8FA}">
      <dgm:prSet/>
      <dgm:spPr/>
      <dgm:t>
        <a:bodyPr/>
        <a:lstStyle/>
        <a:p>
          <a:pPr algn="ctr" rtl="1"/>
          <a:endParaRPr lang="ar-SA" sz="2000">
            <a:latin typeface="Adobe Arabic" panose="02040503050201020203" pitchFamily="18" charset="-78"/>
            <a:cs typeface="Adobe Arabic" panose="02040503050201020203" pitchFamily="18" charset="-78"/>
          </a:endParaRPr>
        </a:p>
      </dgm:t>
    </dgm:pt>
    <dgm:pt modelId="{B38D5225-862B-47A9-85DA-30780F78DAEA}" type="sibTrans" cxnId="{852A0888-B4F8-40F3-80EB-99971EAAA8FA}">
      <dgm:prSet custT="1"/>
      <dgm:spPr/>
      <dgm:t>
        <a:bodyPr/>
        <a:lstStyle/>
        <a:p>
          <a:pPr algn="ctr" rtl="1"/>
          <a:endParaRPr lang="ar-SA" sz="1600">
            <a:latin typeface="Adobe Arabic" panose="02040503050201020203" pitchFamily="18" charset="-78"/>
            <a:cs typeface="Adobe Arabic" panose="02040503050201020203" pitchFamily="18" charset="-78"/>
          </a:endParaRPr>
        </a:p>
      </dgm:t>
    </dgm:pt>
    <dgm:pt modelId="{872065DE-8ED7-4919-8F85-B4A9A9BCDEAF}">
      <dgm:prSet phldrT="[نص]" custT="1"/>
      <dgm:spPr/>
      <dgm:t>
        <a:bodyPr/>
        <a:lstStyle/>
        <a:p>
          <a:pPr algn="ctr" rtl="1"/>
          <a:r>
            <a:rPr lang="en-US" altLang="ar-SA" sz="2000" b="1" dirty="0" smtClean="0">
              <a:latin typeface="Adobe Arabic" panose="02040503050201020203" pitchFamily="18" charset="-78"/>
              <a:ea typeface="+mn-ea"/>
              <a:cs typeface="Adobe Arabic" panose="02040503050201020203" pitchFamily="18" charset="-78"/>
            </a:rPr>
            <a:t>Acquisition</a:t>
          </a:r>
          <a:endParaRPr lang="ar-SA" sz="2000" b="1" dirty="0">
            <a:latin typeface="Adobe Arabic" panose="02040503050201020203" pitchFamily="18" charset="-78"/>
            <a:cs typeface="Adobe Arabic" panose="02040503050201020203" pitchFamily="18" charset="-78"/>
          </a:endParaRPr>
        </a:p>
      </dgm:t>
    </dgm:pt>
    <dgm:pt modelId="{E68A168C-6EFA-4B96-B78A-61D6DC2D8AD3}" type="parTrans" cxnId="{34EDBE01-DFE3-46AF-AD77-BEC9DC3592E7}">
      <dgm:prSet/>
      <dgm:spPr/>
      <dgm:t>
        <a:bodyPr/>
        <a:lstStyle/>
        <a:p>
          <a:pPr algn="ctr" rtl="1"/>
          <a:endParaRPr lang="ar-SA" sz="2000">
            <a:latin typeface="Adobe Arabic" panose="02040503050201020203" pitchFamily="18" charset="-78"/>
            <a:cs typeface="Adobe Arabic" panose="02040503050201020203" pitchFamily="18" charset="-78"/>
          </a:endParaRPr>
        </a:p>
      </dgm:t>
    </dgm:pt>
    <dgm:pt modelId="{740E1AF2-E568-490D-B9DF-C55EDC15019A}" type="sibTrans" cxnId="{34EDBE01-DFE3-46AF-AD77-BEC9DC3592E7}">
      <dgm:prSet custT="1"/>
      <dgm:spPr/>
      <dgm:t>
        <a:bodyPr/>
        <a:lstStyle/>
        <a:p>
          <a:pPr algn="ctr" rtl="1"/>
          <a:endParaRPr lang="ar-SA" sz="1600">
            <a:latin typeface="Adobe Arabic" panose="02040503050201020203" pitchFamily="18" charset="-78"/>
            <a:cs typeface="Adobe Arabic" panose="02040503050201020203" pitchFamily="18" charset="-78"/>
          </a:endParaRPr>
        </a:p>
      </dgm:t>
    </dgm:pt>
    <dgm:pt modelId="{01D87053-11BB-49BF-8C90-6EF835674F3A}">
      <dgm:prSet phldrT="[نص]" custT="1"/>
      <dgm:spPr/>
      <dgm:t>
        <a:bodyPr/>
        <a:lstStyle/>
        <a:p>
          <a:pPr algn="ctr" rtl="1"/>
          <a:r>
            <a:rPr lang="en-US" sz="2000" b="1" dirty="0" smtClean="0">
              <a:latin typeface="Adobe Arabic" panose="02040503050201020203" pitchFamily="18" charset="-78"/>
              <a:cs typeface="Adobe Arabic" panose="02040503050201020203" pitchFamily="18" charset="-78"/>
            </a:rPr>
            <a:t>Filter</a:t>
          </a:r>
        </a:p>
      </dgm:t>
    </dgm:pt>
    <dgm:pt modelId="{1075462A-78DB-4BFB-A81F-D2D6C181BC79}" type="parTrans" cxnId="{514B62D7-3585-4E8C-B69D-AEF1B08ADA87}">
      <dgm:prSet/>
      <dgm:spPr/>
      <dgm:t>
        <a:bodyPr/>
        <a:lstStyle/>
        <a:p>
          <a:pPr algn="ctr" rtl="1"/>
          <a:endParaRPr lang="ar-SA" sz="2000">
            <a:latin typeface="Adobe Arabic" panose="02040503050201020203" pitchFamily="18" charset="-78"/>
            <a:cs typeface="Adobe Arabic" panose="02040503050201020203" pitchFamily="18" charset="-78"/>
          </a:endParaRPr>
        </a:p>
      </dgm:t>
    </dgm:pt>
    <dgm:pt modelId="{0A1C06CE-283D-42A6-AC10-CAEA0BA36A3D}" type="sibTrans" cxnId="{514B62D7-3585-4E8C-B69D-AEF1B08ADA87}">
      <dgm:prSet custT="1"/>
      <dgm:spPr/>
      <dgm:t>
        <a:bodyPr/>
        <a:lstStyle/>
        <a:p>
          <a:pPr algn="ctr" rtl="1"/>
          <a:endParaRPr lang="ar-SA" sz="1600">
            <a:latin typeface="Adobe Arabic" panose="02040503050201020203" pitchFamily="18" charset="-78"/>
            <a:cs typeface="Adobe Arabic" panose="02040503050201020203" pitchFamily="18" charset="-78"/>
          </a:endParaRPr>
        </a:p>
      </dgm:t>
    </dgm:pt>
    <dgm:pt modelId="{2B139C62-4C61-4E99-871A-6C2381BE5BEB}">
      <dgm:prSet phldrT="[نص]" custT="1"/>
      <dgm:spPr/>
      <dgm:t>
        <a:bodyPr/>
        <a:lstStyle/>
        <a:p>
          <a:pPr algn="ctr" rtl="1"/>
          <a:r>
            <a:rPr lang="en-US" sz="2000" b="1" dirty="0" smtClean="0">
              <a:latin typeface="Adobe Arabic" panose="02040503050201020203" pitchFamily="18" charset="-78"/>
              <a:cs typeface="Adobe Arabic" panose="02040503050201020203" pitchFamily="18" charset="-78"/>
            </a:rPr>
            <a:t>Segmentation</a:t>
          </a:r>
        </a:p>
      </dgm:t>
    </dgm:pt>
    <dgm:pt modelId="{A8FA8C4B-A558-41A9-B077-4AC667D1A079}" type="parTrans" cxnId="{54DCB688-FF7C-4FB3-817D-0979F56BC9DE}">
      <dgm:prSet/>
      <dgm:spPr/>
      <dgm:t>
        <a:bodyPr/>
        <a:lstStyle/>
        <a:p>
          <a:pPr algn="ctr" rtl="1"/>
          <a:endParaRPr lang="ar-SA" sz="2000">
            <a:latin typeface="Adobe Arabic" panose="02040503050201020203" pitchFamily="18" charset="-78"/>
            <a:cs typeface="Adobe Arabic" panose="02040503050201020203" pitchFamily="18" charset="-78"/>
          </a:endParaRPr>
        </a:p>
      </dgm:t>
    </dgm:pt>
    <dgm:pt modelId="{E6402361-31F1-4792-8A00-036DA8796D62}" type="sibTrans" cxnId="{54DCB688-FF7C-4FB3-817D-0979F56BC9DE}">
      <dgm:prSet custT="1"/>
      <dgm:spPr/>
      <dgm:t>
        <a:bodyPr/>
        <a:lstStyle/>
        <a:p>
          <a:pPr algn="ctr" rtl="1"/>
          <a:endParaRPr lang="ar-SA" sz="1600">
            <a:latin typeface="Adobe Arabic" panose="02040503050201020203" pitchFamily="18" charset="-78"/>
            <a:cs typeface="Adobe Arabic" panose="02040503050201020203" pitchFamily="18" charset="-78"/>
          </a:endParaRPr>
        </a:p>
      </dgm:t>
    </dgm:pt>
    <dgm:pt modelId="{D7D54F1D-CFC5-4F32-8C66-B598BC0B5214}">
      <dgm:prSet phldrT="[نص]" custT="1"/>
      <dgm:spPr/>
      <dgm:t>
        <a:bodyPr/>
        <a:lstStyle/>
        <a:p>
          <a:pPr algn="ctr" rtl="1"/>
          <a:r>
            <a:rPr lang="en-US" sz="2000" b="1" dirty="0" smtClean="0">
              <a:latin typeface="Adobe Arabic" panose="02040503050201020203" pitchFamily="18" charset="-78"/>
              <a:cs typeface="Adobe Arabic" panose="02040503050201020203" pitchFamily="18" charset="-78"/>
            </a:rPr>
            <a:t>Enhancement</a:t>
          </a:r>
        </a:p>
      </dgm:t>
    </dgm:pt>
    <dgm:pt modelId="{58205CC0-90C5-4670-9985-211BBACA99A9}" type="sibTrans" cxnId="{D74A3FD0-90C3-46A1-A72F-0B9544CAF044}">
      <dgm:prSet custT="1"/>
      <dgm:spPr/>
      <dgm:t>
        <a:bodyPr/>
        <a:lstStyle/>
        <a:p>
          <a:pPr algn="ctr" rtl="1"/>
          <a:endParaRPr lang="ar-SA" sz="1600">
            <a:latin typeface="Adobe Arabic" panose="02040503050201020203" pitchFamily="18" charset="-78"/>
            <a:cs typeface="Adobe Arabic" panose="02040503050201020203" pitchFamily="18" charset="-78"/>
          </a:endParaRPr>
        </a:p>
      </dgm:t>
    </dgm:pt>
    <dgm:pt modelId="{806B8AA6-82ED-41C0-A197-550CE3B340C7}" type="parTrans" cxnId="{D74A3FD0-90C3-46A1-A72F-0B9544CAF044}">
      <dgm:prSet/>
      <dgm:spPr/>
      <dgm:t>
        <a:bodyPr/>
        <a:lstStyle/>
        <a:p>
          <a:pPr algn="ctr" rtl="1"/>
          <a:endParaRPr lang="ar-SA" sz="2000">
            <a:latin typeface="Adobe Arabic" panose="02040503050201020203" pitchFamily="18" charset="-78"/>
            <a:cs typeface="Adobe Arabic" panose="02040503050201020203" pitchFamily="18" charset="-78"/>
          </a:endParaRPr>
        </a:p>
      </dgm:t>
    </dgm:pt>
    <dgm:pt modelId="{2B51E1E4-848A-45EF-9D83-1F4DE6B113E4}">
      <dgm:prSet phldrT="[نص]" custT="1"/>
      <dgm:spPr/>
      <dgm:t>
        <a:bodyPr/>
        <a:lstStyle/>
        <a:p>
          <a:pPr algn="ctr" rtl="1"/>
          <a:r>
            <a:rPr lang="en-US" sz="2000" b="1" dirty="0" smtClean="0">
              <a:latin typeface="Adobe Arabic" panose="02040503050201020203" pitchFamily="18" charset="-78"/>
              <a:cs typeface="Adobe Arabic" panose="02040503050201020203" pitchFamily="18" charset="-78"/>
            </a:rPr>
            <a:t>Report </a:t>
          </a:r>
        </a:p>
      </dgm:t>
    </dgm:pt>
    <dgm:pt modelId="{A07DC895-04E5-4860-B614-BD8ABBA63E20}" type="parTrans" cxnId="{757A6D52-4F91-4D9E-AE5D-4850F7E12E27}">
      <dgm:prSet/>
      <dgm:spPr/>
      <dgm:t>
        <a:bodyPr/>
        <a:lstStyle/>
        <a:p>
          <a:pPr algn="ctr" rtl="1"/>
          <a:endParaRPr lang="ar-SA" sz="2000">
            <a:latin typeface="Adobe Arabic" panose="02040503050201020203" pitchFamily="18" charset="-78"/>
            <a:cs typeface="Adobe Arabic" panose="02040503050201020203" pitchFamily="18" charset="-78"/>
          </a:endParaRPr>
        </a:p>
      </dgm:t>
    </dgm:pt>
    <dgm:pt modelId="{AB52F0C3-3C3B-4EBF-93B2-1A81019B1B07}" type="sibTrans" cxnId="{757A6D52-4F91-4D9E-AE5D-4850F7E12E27}">
      <dgm:prSet/>
      <dgm:spPr/>
      <dgm:t>
        <a:bodyPr/>
        <a:lstStyle/>
        <a:p>
          <a:pPr algn="ctr" rtl="1"/>
          <a:endParaRPr lang="ar-SA" sz="2000">
            <a:latin typeface="Adobe Arabic" panose="02040503050201020203" pitchFamily="18" charset="-78"/>
            <a:cs typeface="Adobe Arabic" panose="02040503050201020203" pitchFamily="18" charset="-78"/>
          </a:endParaRPr>
        </a:p>
      </dgm:t>
    </dgm:pt>
    <dgm:pt modelId="{AA0E0EA7-63AC-47A9-A148-003F1E2894A6}" type="pres">
      <dgm:prSet presAssocID="{E0C1C5EC-D865-434C-AFF3-3E56E94D0B72}" presName="Name0" presStyleCnt="0">
        <dgm:presLayoutVars>
          <dgm:dir/>
          <dgm:resizeHandles val="exact"/>
        </dgm:presLayoutVars>
      </dgm:prSet>
      <dgm:spPr/>
    </dgm:pt>
    <dgm:pt modelId="{2C0C6A77-7B19-4DC1-B6AD-4EC323D6AA98}" type="pres">
      <dgm:prSet presAssocID="{B3C9EB9B-D18A-4FA7-A78C-98B712C77962}" presName="node" presStyleLbl="node1" presStyleIdx="0" presStyleCnt="6" custScaleX="119718" custScaleY="170829">
        <dgm:presLayoutVars>
          <dgm:bulletEnabled val="1"/>
        </dgm:presLayoutVars>
      </dgm:prSet>
      <dgm:spPr/>
      <dgm:t>
        <a:bodyPr/>
        <a:lstStyle/>
        <a:p>
          <a:pPr rtl="1"/>
          <a:endParaRPr lang="ar-SA"/>
        </a:p>
      </dgm:t>
    </dgm:pt>
    <dgm:pt modelId="{1EBCFB15-56A1-4C31-A529-9CEA7AE41753}" type="pres">
      <dgm:prSet presAssocID="{B38D5225-862B-47A9-85DA-30780F78DAEA}" presName="sibTrans" presStyleLbl="sibTrans2D1" presStyleIdx="0" presStyleCnt="5" custScaleX="104285" custScaleY="148808"/>
      <dgm:spPr/>
      <dgm:t>
        <a:bodyPr/>
        <a:lstStyle/>
        <a:p>
          <a:pPr rtl="1"/>
          <a:endParaRPr lang="ar-SA"/>
        </a:p>
      </dgm:t>
    </dgm:pt>
    <dgm:pt modelId="{5DA08561-4AA5-4289-80B6-DDEE623EA50A}" type="pres">
      <dgm:prSet presAssocID="{B38D5225-862B-47A9-85DA-30780F78DAEA}" presName="connectorText" presStyleLbl="sibTrans2D1" presStyleIdx="0" presStyleCnt="5"/>
      <dgm:spPr/>
      <dgm:t>
        <a:bodyPr/>
        <a:lstStyle/>
        <a:p>
          <a:pPr rtl="1"/>
          <a:endParaRPr lang="ar-SA"/>
        </a:p>
      </dgm:t>
    </dgm:pt>
    <dgm:pt modelId="{69B86430-AAC8-4C16-A204-E77D660A4A5D}" type="pres">
      <dgm:prSet presAssocID="{872065DE-8ED7-4919-8F85-B4A9A9BCDEAF}" presName="node" presStyleLbl="node1" presStyleIdx="1" presStyleCnt="6" custScaleX="119718" custScaleY="170829">
        <dgm:presLayoutVars>
          <dgm:bulletEnabled val="1"/>
        </dgm:presLayoutVars>
      </dgm:prSet>
      <dgm:spPr/>
      <dgm:t>
        <a:bodyPr/>
        <a:lstStyle/>
        <a:p>
          <a:pPr rtl="1"/>
          <a:endParaRPr lang="ar-SA"/>
        </a:p>
      </dgm:t>
    </dgm:pt>
    <dgm:pt modelId="{C10BB3FC-9812-4F0A-B0E7-B0732C37EDF5}" type="pres">
      <dgm:prSet presAssocID="{740E1AF2-E568-490D-B9DF-C55EDC15019A}" presName="sibTrans" presStyleLbl="sibTrans2D1" presStyleIdx="1" presStyleCnt="5" custScaleX="104285" custScaleY="148808"/>
      <dgm:spPr/>
      <dgm:t>
        <a:bodyPr/>
        <a:lstStyle/>
        <a:p>
          <a:pPr rtl="1"/>
          <a:endParaRPr lang="ar-SA"/>
        </a:p>
      </dgm:t>
    </dgm:pt>
    <dgm:pt modelId="{3EE9F6FC-321E-487D-BAE1-712433F66CE9}" type="pres">
      <dgm:prSet presAssocID="{740E1AF2-E568-490D-B9DF-C55EDC15019A}" presName="connectorText" presStyleLbl="sibTrans2D1" presStyleIdx="1" presStyleCnt="5"/>
      <dgm:spPr/>
      <dgm:t>
        <a:bodyPr/>
        <a:lstStyle/>
        <a:p>
          <a:pPr rtl="1"/>
          <a:endParaRPr lang="ar-SA"/>
        </a:p>
      </dgm:t>
    </dgm:pt>
    <dgm:pt modelId="{04E4CD91-960D-4B59-9C74-193157650940}" type="pres">
      <dgm:prSet presAssocID="{D7D54F1D-CFC5-4F32-8C66-B598BC0B5214}" presName="node" presStyleLbl="node1" presStyleIdx="2" presStyleCnt="6" custScaleX="119718" custScaleY="170829">
        <dgm:presLayoutVars>
          <dgm:bulletEnabled val="1"/>
        </dgm:presLayoutVars>
      </dgm:prSet>
      <dgm:spPr/>
      <dgm:t>
        <a:bodyPr/>
        <a:lstStyle/>
        <a:p>
          <a:pPr rtl="1"/>
          <a:endParaRPr lang="ar-SA"/>
        </a:p>
      </dgm:t>
    </dgm:pt>
    <dgm:pt modelId="{17031EEB-314B-410B-80F1-52DA05D7312E}" type="pres">
      <dgm:prSet presAssocID="{58205CC0-90C5-4670-9985-211BBACA99A9}" presName="sibTrans" presStyleLbl="sibTrans2D1" presStyleIdx="2" presStyleCnt="5" custScaleX="104285" custScaleY="148808"/>
      <dgm:spPr/>
      <dgm:t>
        <a:bodyPr/>
        <a:lstStyle/>
        <a:p>
          <a:pPr rtl="1"/>
          <a:endParaRPr lang="ar-SA"/>
        </a:p>
      </dgm:t>
    </dgm:pt>
    <dgm:pt modelId="{ECBD08CA-CBE3-4577-B262-D3F5494F5C85}" type="pres">
      <dgm:prSet presAssocID="{58205CC0-90C5-4670-9985-211BBACA99A9}" presName="connectorText" presStyleLbl="sibTrans2D1" presStyleIdx="2" presStyleCnt="5"/>
      <dgm:spPr/>
      <dgm:t>
        <a:bodyPr/>
        <a:lstStyle/>
        <a:p>
          <a:pPr rtl="1"/>
          <a:endParaRPr lang="ar-SA"/>
        </a:p>
      </dgm:t>
    </dgm:pt>
    <dgm:pt modelId="{42FDCC34-FCFE-47D7-980A-78A27C059588}" type="pres">
      <dgm:prSet presAssocID="{2B139C62-4C61-4E99-871A-6C2381BE5BEB}" presName="node" presStyleLbl="node1" presStyleIdx="3" presStyleCnt="6" custScaleX="119718" custScaleY="170829">
        <dgm:presLayoutVars>
          <dgm:bulletEnabled val="1"/>
        </dgm:presLayoutVars>
      </dgm:prSet>
      <dgm:spPr/>
      <dgm:t>
        <a:bodyPr/>
        <a:lstStyle/>
        <a:p>
          <a:pPr rtl="1"/>
          <a:endParaRPr lang="ar-SA"/>
        </a:p>
      </dgm:t>
    </dgm:pt>
    <dgm:pt modelId="{4C34BAC8-3621-4197-8B22-CEB981193B04}" type="pres">
      <dgm:prSet presAssocID="{E6402361-31F1-4792-8A00-036DA8796D62}" presName="sibTrans" presStyleLbl="sibTrans2D1" presStyleIdx="3" presStyleCnt="5" custScaleX="104285" custScaleY="148808"/>
      <dgm:spPr/>
      <dgm:t>
        <a:bodyPr/>
        <a:lstStyle/>
        <a:p>
          <a:pPr rtl="1"/>
          <a:endParaRPr lang="ar-SA"/>
        </a:p>
      </dgm:t>
    </dgm:pt>
    <dgm:pt modelId="{52AF7619-71E4-4A99-8DB6-6B3A9B5509BD}" type="pres">
      <dgm:prSet presAssocID="{E6402361-31F1-4792-8A00-036DA8796D62}" presName="connectorText" presStyleLbl="sibTrans2D1" presStyleIdx="3" presStyleCnt="5"/>
      <dgm:spPr/>
      <dgm:t>
        <a:bodyPr/>
        <a:lstStyle/>
        <a:p>
          <a:pPr rtl="1"/>
          <a:endParaRPr lang="ar-SA"/>
        </a:p>
      </dgm:t>
    </dgm:pt>
    <dgm:pt modelId="{36E52C70-3A4F-47E9-99A5-80A6FEAF0DBE}" type="pres">
      <dgm:prSet presAssocID="{01D87053-11BB-49BF-8C90-6EF835674F3A}" presName="node" presStyleLbl="node1" presStyleIdx="4" presStyleCnt="6" custScaleX="119718" custScaleY="170829">
        <dgm:presLayoutVars>
          <dgm:bulletEnabled val="1"/>
        </dgm:presLayoutVars>
      </dgm:prSet>
      <dgm:spPr/>
      <dgm:t>
        <a:bodyPr/>
        <a:lstStyle/>
        <a:p>
          <a:pPr rtl="1"/>
          <a:endParaRPr lang="ar-SA"/>
        </a:p>
      </dgm:t>
    </dgm:pt>
    <dgm:pt modelId="{71DA6845-96CE-41D7-A8C5-B9774A33F273}" type="pres">
      <dgm:prSet presAssocID="{0A1C06CE-283D-42A6-AC10-CAEA0BA36A3D}" presName="sibTrans" presStyleLbl="sibTrans2D1" presStyleIdx="4" presStyleCnt="5" custScaleX="104285" custScaleY="148808"/>
      <dgm:spPr/>
      <dgm:t>
        <a:bodyPr/>
        <a:lstStyle/>
        <a:p>
          <a:pPr rtl="1"/>
          <a:endParaRPr lang="ar-SA"/>
        </a:p>
      </dgm:t>
    </dgm:pt>
    <dgm:pt modelId="{272F3158-C016-4BA1-A49C-6A2EDF8FB6E9}" type="pres">
      <dgm:prSet presAssocID="{0A1C06CE-283D-42A6-AC10-CAEA0BA36A3D}" presName="connectorText" presStyleLbl="sibTrans2D1" presStyleIdx="4" presStyleCnt="5"/>
      <dgm:spPr/>
      <dgm:t>
        <a:bodyPr/>
        <a:lstStyle/>
        <a:p>
          <a:pPr rtl="1"/>
          <a:endParaRPr lang="ar-SA"/>
        </a:p>
      </dgm:t>
    </dgm:pt>
    <dgm:pt modelId="{FD039D5E-DDA2-4C02-B2CD-01D8AE287F0E}" type="pres">
      <dgm:prSet presAssocID="{2B51E1E4-848A-45EF-9D83-1F4DE6B113E4}" presName="node" presStyleLbl="node1" presStyleIdx="5" presStyleCnt="6" custScaleX="119718" custScaleY="170829">
        <dgm:presLayoutVars>
          <dgm:bulletEnabled val="1"/>
        </dgm:presLayoutVars>
      </dgm:prSet>
      <dgm:spPr/>
      <dgm:t>
        <a:bodyPr/>
        <a:lstStyle/>
        <a:p>
          <a:pPr rtl="1"/>
          <a:endParaRPr lang="ar-SA"/>
        </a:p>
      </dgm:t>
    </dgm:pt>
  </dgm:ptLst>
  <dgm:cxnLst>
    <dgm:cxn modelId="{852A0888-B4F8-40F3-80EB-99971EAAA8FA}" srcId="{E0C1C5EC-D865-434C-AFF3-3E56E94D0B72}" destId="{B3C9EB9B-D18A-4FA7-A78C-98B712C77962}" srcOrd="0" destOrd="0" parTransId="{FAB4708F-F196-4A2C-833D-4FC96E1F4A56}" sibTransId="{B38D5225-862B-47A9-85DA-30780F78DAEA}"/>
    <dgm:cxn modelId="{757A6D52-4F91-4D9E-AE5D-4850F7E12E27}" srcId="{E0C1C5EC-D865-434C-AFF3-3E56E94D0B72}" destId="{2B51E1E4-848A-45EF-9D83-1F4DE6B113E4}" srcOrd="5" destOrd="0" parTransId="{A07DC895-04E5-4860-B614-BD8ABBA63E20}" sibTransId="{AB52F0C3-3C3B-4EBF-93B2-1A81019B1B07}"/>
    <dgm:cxn modelId="{4BFC717E-91BB-4666-A906-4F983AC96B6E}" type="presOf" srcId="{872065DE-8ED7-4919-8F85-B4A9A9BCDEAF}" destId="{69B86430-AAC8-4C16-A204-E77D660A4A5D}" srcOrd="0" destOrd="0" presId="urn:microsoft.com/office/officeart/2005/8/layout/process1"/>
    <dgm:cxn modelId="{AE86A36B-7927-4634-AA72-AFF588236D1B}" type="presOf" srcId="{B38D5225-862B-47A9-85DA-30780F78DAEA}" destId="{5DA08561-4AA5-4289-80B6-DDEE623EA50A}" srcOrd="1" destOrd="0" presId="urn:microsoft.com/office/officeart/2005/8/layout/process1"/>
    <dgm:cxn modelId="{B876EABE-EE89-4E17-B701-3A512419315C}" type="presOf" srcId="{2B51E1E4-848A-45EF-9D83-1F4DE6B113E4}" destId="{FD039D5E-DDA2-4C02-B2CD-01D8AE287F0E}" srcOrd="0" destOrd="0" presId="urn:microsoft.com/office/officeart/2005/8/layout/process1"/>
    <dgm:cxn modelId="{E5F4E0A1-0168-401D-A915-BB3FE0317FF0}" type="presOf" srcId="{0A1C06CE-283D-42A6-AC10-CAEA0BA36A3D}" destId="{272F3158-C016-4BA1-A49C-6A2EDF8FB6E9}" srcOrd="1" destOrd="0" presId="urn:microsoft.com/office/officeart/2005/8/layout/process1"/>
    <dgm:cxn modelId="{218B0854-0DAE-4C1F-AEB8-EF6E7337588B}" type="presOf" srcId="{D7D54F1D-CFC5-4F32-8C66-B598BC0B5214}" destId="{04E4CD91-960D-4B59-9C74-193157650940}" srcOrd="0" destOrd="0" presId="urn:microsoft.com/office/officeart/2005/8/layout/process1"/>
    <dgm:cxn modelId="{F4583BB7-F7ED-48CC-802B-0125F1A0DCF3}" type="presOf" srcId="{01D87053-11BB-49BF-8C90-6EF835674F3A}" destId="{36E52C70-3A4F-47E9-99A5-80A6FEAF0DBE}" srcOrd="0" destOrd="0" presId="urn:microsoft.com/office/officeart/2005/8/layout/process1"/>
    <dgm:cxn modelId="{34EDBE01-DFE3-46AF-AD77-BEC9DC3592E7}" srcId="{E0C1C5EC-D865-434C-AFF3-3E56E94D0B72}" destId="{872065DE-8ED7-4919-8F85-B4A9A9BCDEAF}" srcOrd="1" destOrd="0" parTransId="{E68A168C-6EFA-4B96-B78A-61D6DC2D8AD3}" sibTransId="{740E1AF2-E568-490D-B9DF-C55EDC15019A}"/>
    <dgm:cxn modelId="{A69BFB63-C542-45E8-81F8-BDBF855126A3}" type="presOf" srcId="{740E1AF2-E568-490D-B9DF-C55EDC15019A}" destId="{3EE9F6FC-321E-487D-BAE1-712433F66CE9}" srcOrd="1" destOrd="0" presId="urn:microsoft.com/office/officeart/2005/8/layout/process1"/>
    <dgm:cxn modelId="{EC660E98-AE83-4E5A-A280-DDE39203FA44}" type="presOf" srcId="{E6402361-31F1-4792-8A00-036DA8796D62}" destId="{52AF7619-71E4-4A99-8DB6-6B3A9B5509BD}" srcOrd="1" destOrd="0" presId="urn:microsoft.com/office/officeart/2005/8/layout/process1"/>
    <dgm:cxn modelId="{514B62D7-3585-4E8C-B69D-AEF1B08ADA87}" srcId="{E0C1C5EC-D865-434C-AFF3-3E56E94D0B72}" destId="{01D87053-11BB-49BF-8C90-6EF835674F3A}" srcOrd="4" destOrd="0" parTransId="{1075462A-78DB-4BFB-A81F-D2D6C181BC79}" sibTransId="{0A1C06CE-283D-42A6-AC10-CAEA0BA36A3D}"/>
    <dgm:cxn modelId="{FAFA2F14-4331-4E48-95C9-E85AFFCD7B57}" type="presOf" srcId="{0A1C06CE-283D-42A6-AC10-CAEA0BA36A3D}" destId="{71DA6845-96CE-41D7-A8C5-B9774A33F273}" srcOrd="0" destOrd="0" presId="urn:microsoft.com/office/officeart/2005/8/layout/process1"/>
    <dgm:cxn modelId="{22D6AA9C-9681-49BF-923A-9F544AA9E0BD}" type="presOf" srcId="{E6402361-31F1-4792-8A00-036DA8796D62}" destId="{4C34BAC8-3621-4197-8B22-CEB981193B04}" srcOrd="0" destOrd="0" presId="urn:microsoft.com/office/officeart/2005/8/layout/process1"/>
    <dgm:cxn modelId="{D74A3FD0-90C3-46A1-A72F-0B9544CAF044}" srcId="{E0C1C5EC-D865-434C-AFF3-3E56E94D0B72}" destId="{D7D54F1D-CFC5-4F32-8C66-B598BC0B5214}" srcOrd="2" destOrd="0" parTransId="{806B8AA6-82ED-41C0-A197-550CE3B340C7}" sibTransId="{58205CC0-90C5-4670-9985-211BBACA99A9}"/>
    <dgm:cxn modelId="{05D88D3F-4AEB-4B9C-BABF-ADFB23E1AF31}" type="presOf" srcId="{58205CC0-90C5-4670-9985-211BBACA99A9}" destId="{ECBD08CA-CBE3-4577-B262-D3F5494F5C85}" srcOrd="1" destOrd="0" presId="urn:microsoft.com/office/officeart/2005/8/layout/process1"/>
    <dgm:cxn modelId="{4E7B9C57-DDA6-4453-B764-750667984924}" type="presOf" srcId="{B3C9EB9B-D18A-4FA7-A78C-98B712C77962}" destId="{2C0C6A77-7B19-4DC1-B6AD-4EC323D6AA98}" srcOrd="0" destOrd="0" presId="urn:microsoft.com/office/officeart/2005/8/layout/process1"/>
    <dgm:cxn modelId="{80B7FCD9-DF04-454B-8B67-278735570FC6}" type="presOf" srcId="{58205CC0-90C5-4670-9985-211BBACA99A9}" destId="{17031EEB-314B-410B-80F1-52DA05D7312E}" srcOrd="0" destOrd="0" presId="urn:microsoft.com/office/officeart/2005/8/layout/process1"/>
    <dgm:cxn modelId="{54DCB688-FF7C-4FB3-817D-0979F56BC9DE}" srcId="{E0C1C5EC-D865-434C-AFF3-3E56E94D0B72}" destId="{2B139C62-4C61-4E99-871A-6C2381BE5BEB}" srcOrd="3" destOrd="0" parTransId="{A8FA8C4B-A558-41A9-B077-4AC667D1A079}" sibTransId="{E6402361-31F1-4792-8A00-036DA8796D62}"/>
    <dgm:cxn modelId="{7C6FC654-6155-4921-9FA9-677A3827CD5A}" type="presOf" srcId="{740E1AF2-E568-490D-B9DF-C55EDC15019A}" destId="{C10BB3FC-9812-4F0A-B0E7-B0732C37EDF5}" srcOrd="0" destOrd="0" presId="urn:microsoft.com/office/officeart/2005/8/layout/process1"/>
    <dgm:cxn modelId="{A2F9E2C2-9212-49A0-8AF3-F6FAD6ABF9DF}" type="presOf" srcId="{E0C1C5EC-D865-434C-AFF3-3E56E94D0B72}" destId="{AA0E0EA7-63AC-47A9-A148-003F1E2894A6}" srcOrd="0" destOrd="0" presId="urn:microsoft.com/office/officeart/2005/8/layout/process1"/>
    <dgm:cxn modelId="{3209E1CB-99B7-4E6C-9D8A-CC2A94DE0E20}" type="presOf" srcId="{B38D5225-862B-47A9-85DA-30780F78DAEA}" destId="{1EBCFB15-56A1-4C31-A529-9CEA7AE41753}" srcOrd="0" destOrd="0" presId="urn:microsoft.com/office/officeart/2005/8/layout/process1"/>
    <dgm:cxn modelId="{63F23637-4E0C-4821-8B9D-F24C2251C9E0}" type="presOf" srcId="{2B139C62-4C61-4E99-871A-6C2381BE5BEB}" destId="{42FDCC34-FCFE-47D7-980A-78A27C059588}" srcOrd="0" destOrd="0" presId="urn:microsoft.com/office/officeart/2005/8/layout/process1"/>
    <dgm:cxn modelId="{E1EAB3B7-436D-43BA-931C-1433F8EF55A8}" type="presParOf" srcId="{AA0E0EA7-63AC-47A9-A148-003F1E2894A6}" destId="{2C0C6A77-7B19-4DC1-B6AD-4EC323D6AA98}" srcOrd="0" destOrd="0" presId="urn:microsoft.com/office/officeart/2005/8/layout/process1"/>
    <dgm:cxn modelId="{014C76A8-3CDE-49D9-81D3-604FBCF1FA58}" type="presParOf" srcId="{AA0E0EA7-63AC-47A9-A148-003F1E2894A6}" destId="{1EBCFB15-56A1-4C31-A529-9CEA7AE41753}" srcOrd="1" destOrd="0" presId="urn:microsoft.com/office/officeart/2005/8/layout/process1"/>
    <dgm:cxn modelId="{D6416F9E-CE55-469F-947A-D71430A6F8D9}" type="presParOf" srcId="{1EBCFB15-56A1-4C31-A529-9CEA7AE41753}" destId="{5DA08561-4AA5-4289-80B6-DDEE623EA50A}" srcOrd="0" destOrd="0" presId="urn:microsoft.com/office/officeart/2005/8/layout/process1"/>
    <dgm:cxn modelId="{5CC0F555-E30B-4AF4-ACC7-57FE00755D4A}" type="presParOf" srcId="{AA0E0EA7-63AC-47A9-A148-003F1E2894A6}" destId="{69B86430-AAC8-4C16-A204-E77D660A4A5D}" srcOrd="2" destOrd="0" presId="urn:microsoft.com/office/officeart/2005/8/layout/process1"/>
    <dgm:cxn modelId="{5D18174D-0874-4604-A242-24255B86FB58}" type="presParOf" srcId="{AA0E0EA7-63AC-47A9-A148-003F1E2894A6}" destId="{C10BB3FC-9812-4F0A-B0E7-B0732C37EDF5}" srcOrd="3" destOrd="0" presId="urn:microsoft.com/office/officeart/2005/8/layout/process1"/>
    <dgm:cxn modelId="{A0F7D6A4-11CC-47A6-9A0F-D35CE0A47B97}" type="presParOf" srcId="{C10BB3FC-9812-4F0A-B0E7-B0732C37EDF5}" destId="{3EE9F6FC-321E-487D-BAE1-712433F66CE9}" srcOrd="0" destOrd="0" presId="urn:microsoft.com/office/officeart/2005/8/layout/process1"/>
    <dgm:cxn modelId="{0C08C56F-C036-4B19-9F94-6D59E1B16E38}" type="presParOf" srcId="{AA0E0EA7-63AC-47A9-A148-003F1E2894A6}" destId="{04E4CD91-960D-4B59-9C74-193157650940}" srcOrd="4" destOrd="0" presId="urn:microsoft.com/office/officeart/2005/8/layout/process1"/>
    <dgm:cxn modelId="{2999543F-5DF5-43BA-898E-701CB5DF1C37}" type="presParOf" srcId="{AA0E0EA7-63AC-47A9-A148-003F1E2894A6}" destId="{17031EEB-314B-410B-80F1-52DA05D7312E}" srcOrd="5" destOrd="0" presId="urn:microsoft.com/office/officeart/2005/8/layout/process1"/>
    <dgm:cxn modelId="{C89BD6DC-CE62-4C33-909C-1D325F212496}" type="presParOf" srcId="{17031EEB-314B-410B-80F1-52DA05D7312E}" destId="{ECBD08CA-CBE3-4577-B262-D3F5494F5C85}" srcOrd="0" destOrd="0" presId="urn:microsoft.com/office/officeart/2005/8/layout/process1"/>
    <dgm:cxn modelId="{0136380E-DCB1-48EB-A524-FAD898091BD5}" type="presParOf" srcId="{AA0E0EA7-63AC-47A9-A148-003F1E2894A6}" destId="{42FDCC34-FCFE-47D7-980A-78A27C059588}" srcOrd="6" destOrd="0" presId="urn:microsoft.com/office/officeart/2005/8/layout/process1"/>
    <dgm:cxn modelId="{C576D292-7370-4569-B099-A0360D885424}" type="presParOf" srcId="{AA0E0EA7-63AC-47A9-A148-003F1E2894A6}" destId="{4C34BAC8-3621-4197-8B22-CEB981193B04}" srcOrd="7" destOrd="0" presId="urn:microsoft.com/office/officeart/2005/8/layout/process1"/>
    <dgm:cxn modelId="{28C6A749-79AB-4FB4-8D22-1A2E024495AB}" type="presParOf" srcId="{4C34BAC8-3621-4197-8B22-CEB981193B04}" destId="{52AF7619-71E4-4A99-8DB6-6B3A9B5509BD}" srcOrd="0" destOrd="0" presId="urn:microsoft.com/office/officeart/2005/8/layout/process1"/>
    <dgm:cxn modelId="{B933F9D6-41BC-4F9A-B4A1-D3A6D6F475F8}" type="presParOf" srcId="{AA0E0EA7-63AC-47A9-A148-003F1E2894A6}" destId="{36E52C70-3A4F-47E9-99A5-80A6FEAF0DBE}" srcOrd="8" destOrd="0" presId="urn:microsoft.com/office/officeart/2005/8/layout/process1"/>
    <dgm:cxn modelId="{4432872D-7FBA-4F4A-8D65-E1887B07A988}" type="presParOf" srcId="{AA0E0EA7-63AC-47A9-A148-003F1E2894A6}" destId="{71DA6845-96CE-41D7-A8C5-B9774A33F273}" srcOrd="9" destOrd="0" presId="urn:microsoft.com/office/officeart/2005/8/layout/process1"/>
    <dgm:cxn modelId="{2C08B44D-0905-488D-A157-A69F8BF21CDA}" type="presParOf" srcId="{71DA6845-96CE-41D7-A8C5-B9774A33F273}" destId="{272F3158-C016-4BA1-A49C-6A2EDF8FB6E9}" srcOrd="0" destOrd="0" presId="urn:microsoft.com/office/officeart/2005/8/layout/process1"/>
    <dgm:cxn modelId="{B9C6DF67-E43B-4020-B162-8666C70720B7}" type="presParOf" srcId="{AA0E0EA7-63AC-47A9-A148-003F1E2894A6}" destId="{FD039D5E-DDA2-4C02-B2CD-01D8AE287F0E}"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C6A77-7B19-4DC1-B6AD-4EC323D6AA98}">
      <dsp:nvSpPr>
        <dsp:cNvPr id="0" name=""/>
        <dsp:cNvSpPr/>
      </dsp:nvSpPr>
      <dsp:spPr>
        <a:xfrm>
          <a:off x="5433" y="1636777"/>
          <a:ext cx="1333727" cy="1142996"/>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latin typeface="Adobe Arabic" panose="02040503050201020203" pitchFamily="18" charset="-78"/>
              <a:cs typeface="Adobe Arabic" panose="02040503050201020203" pitchFamily="18" charset="-78"/>
            </a:rPr>
            <a:t>Environment </a:t>
          </a:r>
          <a:endParaRPr lang="ar-SA" sz="2000" b="1" kern="1200" dirty="0">
            <a:latin typeface="Adobe Arabic" panose="02040503050201020203" pitchFamily="18" charset="-78"/>
            <a:cs typeface="Adobe Arabic" panose="02040503050201020203" pitchFamily="18" charset="-78"/>
          </a:endParaRPr>
        </a:p>
      </dsp:txBody>
      <dsp:txXfrm>
        <a:off x="38910" y="1670254"/>
        <a:ext cx="1266773" cy="1076042"/>
      </dsp:txXfrm>
    </dsp:sp>
    <dsp:sp modelId="{1EBCFB15-56A1-4C31-A529-9CEA7AE41753}">
      <dsp:nvSpPr>
        <dsp:cNvPr id="0" name=""/>
        <dsp:cNvSpPr/>
      </dsp:nvSpPr>
      <dsp:spPr>
        <a:xfrm>
          <a:off x="1445505" y="2002707"/>
          <a:ext cx="246300" cy="4111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ar-SA" sz="1600" kern="1200">
            <a:latin typeface="Adobe Arabic" panose="02040503050201020203" pitchFamily="18" charset="-78"/>
            <a:cs typeface="Adobe Arabic" panose="02040503050201020203" pitchFamily="18" charset="-78"/>
          </a:endParaRPr>
        </a:p>
      </dsp:txBody>
      <dsp:txXfrm>
        <a:off x="1445505" y="2084934"/>
        <a:ext cx="172410" cy="246681"/>
      </dsp:txXfrm>
    </dsp:sp>
    <dsp:sp modelId="{69B86430-AAC8-4C16-A204-E77D660A4A5D}">
      <dsp:nvSpPr>
        <dsp:cNvPr id="0" name=""/>
        <dsp:cNvSpPr/>
      </dsp:nvSpPr>
      <dsp:spPr>
        <a:xfrm>
          <a:off x="1784783" y="1636777"/>
          <a:ext cx="1333727" cy="1142996"/>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altLang="ar-SA" sz="2000" b="1" kern="1200" dirty="0" smtClean="0">
              <a:latin typeface="Adobe Arabic" panose="02040503050201020203" pitchFamily="18" charset="-78"/>
              <a:ea typeface="+mn-ea"/>
              <a:cs typeface="Adobe Arabic" panose="02040503050201020203" pitchFamily="18" charset="-78"/>
            </a:rPr>
            <a:t>Acquisition</a:t>
          </a:r>
          <a:endParaRPr lang="ar-SA" sz="2000" b="1" kern="1200" dirty="0">
            <a:latin typeface="Adobe Arabic" panose="02040503050201020203" pitchFamily="18" charset="-78"/>
            <a:cs typeface="Adobe Arabic" panose="02040503050201020203" pitchFamily="18" charset="-78"/>
          </a:endParaRPr>
        </a:p>
      </dsp:txBody>
      <dsp:txXfrm>
        <a:off x="1818260" y="1670254"/>
        <a:ext cx="1266773" cy="1076042"/>
      </dsp:txXfrm>
    </dsp:sp>
    <dsp:sp modelId="{C10BB3FC-9812-4F0A-B0E7-B0732C37EDF5}">
      <dsp:nvSpPr>
        <dsp:cNvPr id="0" name=""/>
        <dsp:cNvSpPr/>
      </dsp:nvSpPr>
      <dsp:spPr>
        <a:xfrm>
          <a:off x="3224856" y="2002707"/>
          <a:ext cx="246300" cy="4111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ar-SA" sz="1600" kern="1200">
            <a:latin typeface="Adobe Arabic" panose="02040503050201020203" pitchFamily="18" charset="-78"/>
            <a:cs typeface="Adobe Arabic" panose="02040503050201020203" pitchFamily="18" charset="-78"/>
          </a:endParaRPr>
        </a:p>
      </dsp:txBody>
      <dsp:txXfrm>
        <a:off x="3224856" y="2084934"/>
        <a:ext cx="172410" cy="246681"/>
      </dsp:txXfrm>
    </dsp:sp>
    <dsp:sp modelId="{04E4CD91-960D-4B59-9C74-193157650940}">
      <dsp:nvSpPr>
        <dsp:cNvPr id="0" name=""/>
        <dsp:cNvSpPr/>
      </dsp:nvSpPr>
      <dsp:spPr>
        <a:xfrm>
          <a:off x="3564133" y="1636777"/>
          <a:ext cx="1333727" cy="1142996"/>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latin typeface="Adobe Arabic" panose="02040503050201020203" pitchFamily="18" charset="-78"/>
              <a:cs typeface="Adobe Arabic" panose="02040503050201020203" pitchFamily="18" charset="-78"/>
            </a:rPr>
            <a:t>Enhancement</a:t>
          </a:r>
        </a:p>
      </dsp:txBody>
      <dsp:txXfrm>
        <a:off x="3597610" y="1670254"/>
        <a:ext cx="1266773" cy="1076042"/>
      </dsp:txXfrm>
    </dsp:sp>
    <dsp:sp modelId="{17031EEB-314B-410B-80F1-52DA05D7312E}">
      <dsp:nvSpPr>
        <dsp:cNvPr id="0" name=""/>
        <dsp:cNvSpPr/>
      </dsp:nvSpPr>
      <dsp:spPr>
        <a:xfrm>
          <a:off x="5004206" y="2002707"/>
          <a:ext cx="246300" cy="4111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ar-SA" sz="1600" kern="1200">
            <a:latin typeface="Adobe Arabic" panose="02040503050201020203" pitchFamily="18" charset="-78"/>
            <a:cs typeface="Adobe Arabic" panose="02040503050201020203" pitchFamily="18" charset="-78"/>
          </a:endParaRPr>
        </a:p>
      </dsp:txBody>
      <dsp:txXfrm>
        <a:off x="5004206" y="2084934"/>
        <a:ext cx="172410" cy="246681"/>
      </dsp:txXfrm>
    </dsp:sp>
    <dsp:sp modelId="{42FDCC34-FCFE-47D7-980A-78A27C059588}">
      <dsp:nvSpPr>
        <dsp:cNvPr id="0" name=""/>
        <dsp:cNvSpPr/>
      </dsp:nvSpPr>
      <dsp:spPr>
        <a:xfrm>
          <a:off x="5343483" y="1636777"/>
          <a:ext cx="1333727" cy="1142996"/>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latin typeface="Adobe Arabic" panose="02040503050201020203" pitchFamily="18" charset="-78"/>
              <a:cs typeface="Adobe Arabic" panose="02040503050201020203" pitchFamily="18" charset="-78"/>
            </a:rPr>
            <a:t>Segmentation</a:t>
          </a:r>
        </a:p>
      </dsp:txBody>
      <dsp:txXfrm>
        <a:off x="5376960" y="1670254"/>
        <a:ext cx="1266773" cy="1076042"/>
      </dsp:txXfrm>
    </dsp:sp>
    <dsp:sp modelId="{4C34BAC8-3621-4197-8B22-CEB981193B04}">
      <dsp:nvSpPr>
        <dsp:cNvPr id="0" name=""/>
        <dsp:cNvSpPr/>
      </dsp:nvSpPr>
      <dsp:spPr>
        <a:xfrm>
          <a:off x="6783556" y="2002707"/>
          <a:ext cx="246300" cy="4111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ar-SA" sz="1600" kern="1200">
            <a:latin typeface="Adobe Arabic" panose="02040503050201020203" pitchFamily="18" charset="-78"/>
            <a:cs typeface="Adobe Arabic" panose="02040503050201020203" pitchFamily="18" charset="-78"/>
          </a:endParaRPr>
        </a:p>
      </dsp:txBody>
      <dsp:txXfrm>
        <a:off x="6783556" y="2084934"/>
        <a:ext cx="172410" cy="246681"/>
      </dsp:txXfrm>
    </dsp:sp>
    <dsp:sp modelId="{36E52C70-3A4F-47E9-99A5-80A6FEAF0DBE}">
      <dsp:nvSpPr>
        <dsp:cNvPr id="0" name=""/>
        <dsp:cNvSpPr/>
      </dsp:nvSpPr>
      <dsp:spPr>
        <a:xfrm>
          <a:off x="7122833" y="1636777"/>
          <a:ext cx="1333727" cy="1142996"/>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latin typeface="Adobe Arabic" panose="02040503050201020203" pitchFamily="18" charset="-78"/>
              <a:cs typeface="Adobe Arabic" panose="02040503050201020203" pitchFamily="18" charset="-78"/>
            </a:rPr>
            <a:t>Filter</a:t>
          </a:r>
        </a:p>
      </dsp:txBody>
      <dsp:txXfrm>
        <a:off x="7156310" y="1670254"/>
        <a:ext cx="1266773" cy="1076042"/>
      </dsp:txXfrm>
    </dsp:sp>
    <dsp:sp modelId="{71DA6845-96CE-41D7-A8C5-B9774A33F273}">
      <dsp:nvSpPr>
        <dsp:cNvPr id="0" name=""/>
        <dsp:cNvSpPr/>
      </dsp:nvSpPr>
      <dsp:spPr>
        <a:xfrm>
          <a:off x="8562906" y="2002707"/>
          <a:ext cx="246300" cy="4111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ar-SA" sz="1600" kern="1200">
            <a:latin typeface="Adobe Arabic" panose="02040503050201020203" pitchFamily="18" charset="-78"/>
            <a:cs typeface="Adobe Arabic" panose="02040503050201020203" pitchFamily="18" charset="-78"/>
          </a:endParaRPr>
        </a:p>
      </dsp:txBody>
      <dsp:txXfrm>
        <a:off x="8562906" y="2084934"/>
        <a:ext cx="172410" cy="246681"/>
      </dsp:txXfrm>
    </dsp:sp>
    <dsp:sp modelId="{FD039D5E-DDA2-4C02-B2CD-01D8AE287F0E}">
      <dsp:nvSpPr>
        <dsp:cNvPr id="0" name=""/>
        <dsp:cNvSpPr/>
      </dsp:nvSpPr>
      <dsp:spPr>
        <a:xfrm>
          <a:off x="8902183" y="1636777"/>
          <a:ext cx="1333727" cy="1142996"/>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latin typeface="Adobe Arabic" panose="02040503050201020203" pitchFamily="18" charset="-78"/>
              <a:cs typeface="Adobe Arabic" panose="02040503050201020203" pitchFamily="18" charset="-78"/>
            </a:rPr>
            <a:t>Report </a:t>
          </a:r>
        </a:p>
      </dsp:txBody>
      <dsp:txXfrm>
        <a:off x="8935660" y="1670254"/>
        <a:ext cx="1266773" cy="10760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FBB5CDC7-2C34-48E0-9076-F30107E1E61D}" type="datetimeFigureOut">
              <a:rPr lang="ar-SA" smtClean="0"/>
              <a:t>01/05/45</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86AE2AA-2C59-41C6-874E-FF16117BEC56}" type="slidenum">
              <a:rPr lang="ar-SA" smtClean="0"/>
              <a:t>‹#›</a:t>
            </a:fld>
            <a:endParaRPr lang="ar-SA"/>
          </a:p>
        </p:txBody>
      </p:sp>
    </p:spTree>
    <p:extLst>
      <p:ext uri="{BB962C8B-B14F-4D97-AF65-F5344CB8AC3E}">
        <p14:creationId xmlns:p14="http://schemas.microsoft.com/office/powerpoint/2010/main" val="166247607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8</a:t>
            </a:fld>
            <a:endParaRPr lang="ar-SA"/>
          </a:p>
        </p:txBody>
      </p:sp>
    </p:spTree>
    <p:extLst>
      <p:ext uri="{BB962C8B-B14F-4D97-AF65-F5344CB8AC3E}">
        <p14:creationId xmlns:p14="http://schemas.microsoft.com/office/powerpoint/2010/main" val="377590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26</a:t>
            </a:fld>
            <a:endParaRPr lang="ar-SA"/>
          </a:p>
        </p:txBody>
      </p:sp>
    </p:spTree>
    <p:extLst>
      <p:ext uri="{BB962C8B-B14F-4D97-AF65-F5344CB8AC3E}">
        <p14:creationId xmlns:p14="http://schemas.microsoft.com/office/powerpoint/2010/main" val="112243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27</a:t>
            </a:fld>
            <a:endParaRPr lang="ar-SA"/>
          </a:p>
        </p:txBody>
      </p:sp>
    </p:spTree>
    <p:extLst>
      <p:ext uri="{BB962C8B-B14F-4D97-AF65-F5344CB8AC3E}">
        <p14:creationId xmlns:p14="http://schemas.microsoft.com/office/powerpoint/2010/main" val="224056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28</a:t>
            </a:fld>
            <a:endParaRPr lang="ar-SA"/>
          </a:p>
        </p:txBody>
      </p:sp>
    </p:spTree>
    <p:extLst>
      <p:ext uri="{BB962C8B-B14F-4D97-AF65-F5344CB8AC3E}">
        <p14:creationId xmlns:p14="http://schemas.microsoft.com/office/powerpoint/2010/main" val="152893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29</a:t>
            </a:fld>
            <a:endParaRPr lang="ar-SA"/>
          </a:p>
        </p:txBody>
      </p:sp>
    </p:spTree>
    <p:extLst>
      <p:ext uri="{BB962C8B-B14F-4D97-AF65-F5344CB8AC3E}">
        <p14:creationId xmlns:p14="http://schemas.microsoft.com/office/powerpoint/2010/main" val="3242950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30</a:t>
            </a:fld>
            <a:endParaRPr lang="ar-SA"/>
          </a:p>
        </p:txBody>
      </p:sp>
    </p:spTree>
    <p:extLst>
      <p:ext uri="{BB962C8B-B14F-4D97-AF65-F5344CB8AC3E}">
        <p14:creationId xmlns:p14="http://schemas.microsoft.com/office/powerpoint/2010/main" val="3422975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31</a:t>
            </a:fld>
            <a:endParaRPr lang="ar-SA"/>
          </a:p>
        </p:txBody>
      </p:sp>
    </p:spTree>
    <p:extLst>
      <p:ext uri="{BB962C8B-B14F-4D97-AF65-F5344CB8AC3E}">
        <p14:creationId xmlns:p14="http://schemas.microsoft.com/office/powerpoint/2010/main" val="2029805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32</a:t>
            </a:fld>
            <a:endParaRPr lang="ar-SA"/>
          </a:p>
        </p:txBody>
      </p:sp>
    </p:spTree>
    <p:extLst>
      <p:ext uri="{BB962C8B-B14F-4D97-AF65-F5344CB8AC3E}">
        <p14:creationId xmlns:p14="http://schemas.microsoft.com/office/powerpoint/2010/main" val="1229264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33</a:t>
            </a:fld>
            <a:endParaRPr lang="ar-SA"/>
          </a:p>
        </p:txBody>
      </p:sp>
    </p:spTree>
    <p:extLst>
      <p:ext uri="{BB962C8B-B14F-4D97-AF65-F5344CB8AC3E}">
        <p14:creationId xmlns:p14="http://schemas.microsoft.com/office/powerpoint/2010/main" val="95606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34</a:t>
            </a:fld>
            <a:endParaRPr lang="ar-SA"/>
          </a:p>
        </p:txBody>
      </p:sp>
    </p:spTree>
    <p:extLst>
      <p:ext uri="{BB962C8B-B14F-4D97-AF65-F5344CB8AC3E}">
        <p14:creationId xmlns:p14="http://schemas.microsoft.com/office/powerpoint/2010/main" val="1399981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35</a:t>
            </a:fld>
            <a:endParaRPr lang="ar-SA"/>
          </a:p>
        </p:txBody>
      </p:sp>
    </p:spTree>
    <p:extLst>
      <p:ext uri="{BB962C8B-B14F-4D97-AF65-F5344CB8AC3E}">
        <p14:creationId xmlns:p14="http://schemas.microsoft.com/office/powerpoint/2010/main" val="285013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10</a:t>
            </a:fld>
            <a:endParaRPr lang="ar-SA"/>
          </a:p>
        </p:txBody>
      </p:sp>
    </p:spTree>
    <p:extLst>
      <p:ext uri="{BB962C8B-B14F-4D97-AF65-F5344CB8AC3E}">
        <p14:creationId xmlns:p14="http://schemas.microsoft.com/office/powerpoint/2010/main" val="76295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36</a:t>
            </a:fld>
            <a:endParaRPr lang="ar-SA"/>
          </a:p>
        </p:txBody>
      </p:sp>
    </p:spTree>
    <p:extLst>
      <p:ext uri="{BB962C8B-B14F-4D97-AF65-F5344CB8AC3E}">
        <p14:creationId xmlns:p14="http://schemas.microsoft.com/office/powerpoint/2010/main" val="1947697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37</a:t>
            </a:fld>
            <a:endParaRPr lang="ar-SA"/>
          </a:p>
        </p:txBody>
      </p:sp>
    </p:spTree>
    <p:extLst>
      <p:ext uri="{BB962C8B-B14F-4D97-AF65-F5344CB8AC3E}">
        <p14:creationId xmlns:p14="http://schemas.microsoft.com/office/powerpoint/2010/main" val="429103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38</a:t>
            </a:fld>
            <a:endParaRPr lang="ar-SA"/>
          </a:p>
        </p:txBody>
      </p:sp>
    </p:spTree>
    <p:extLst>
      <p:ext uri="{BB962C8B-B14F-4D97-AF65-F5344CB8AC3E}">
        <p14:creationId xmlns:p14="http://schemas.microsoft.com/office/powerpoint/2010/main" val="424329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39</a:t>
            </a:fld>
            <a:endParaRPr lang="ar-SA"/>
          </a:p>
        </p:txBody>
      </p:sp>
    </p:spTree>
    <p:extLst>
      <p:ext uri="{BB962C8B-B14F-4D97-AF65-F5344CB8AC3E}">
        <p14:creationId xmlns:p14="http://schemas.microsoft.com/office/powerpoint/2010/main" val="274321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40</a:t>
            </a:fld>
            <a:endParaRPr lang="ar-SA"/>
          </a:p>
        </p:txBody>
      </p:sp>
    </p:spTree>
    <p:extLst>
      <p:ext uri="{BB962C8B-B14F-4D97-AF65-F5344CB8AC3E}">
        <p14:creationId xmlns:p14="http://schemas.microsoft.com/office/powerpoint/2010/main" val="1649678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41</a:t>
            </a:fld>
            <a:endParaRPr lang="ar-SA"/>
          </a:p>
        </p:txBody>
      </p:sp>
    </p:spTree>
    <p:extLst>
      <p:ext uri="{BB962C8B-B14F-4D97-AF65-F5344CB8AC3E}">
        <p14:creationId xmlns:p14="http://schemas.microsoft.com/office/powerpoint/2010/main" val="3124531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spcBef>
                <a:spcPct val="50000"/>
              </a:spcBef>
            </a:pPr>
            <a:r>
              <a:rPr lang="ar-SA" altLang="ar-SA" b="1" dirty="0" smtClean="0"/>
              <a:t>شبكية العين تتكون من مستقبلين هما :</a:t>
            </a:r>
            <a:endParaRPr lang="en-US" altLang="ar-SA" b="1" dirty="0" smtClean="0"/>
          </a:p>
          <a:p>
            <a:pPr>
              <a:spcBef>
                <a:spcPct val="50000"/>
              </a:spcBef>
            </a:pPr>
            <a:r>
              <a:rPr lang="en-US" altLang="ar-SA" b="1" dirty="0" smtClean="0"/>
              <a:t> - </a:t>
            </a:r>
            <a:r>
              <a:rPr lang="ar-SA" altLang="ar-SA" dirty="0" smtClean="0"/>
              <a:t>المخاريط</a:t>
            </a:r>
          </a:p>
          <a:p>
            <a:pPr algn="ctr">
              <a:spcBef>
                <a:spcPct val="50000"/>
              </a:spcBef>
            </a:pPr>
            <a:r>
              <a:rPr lang="en-US" altLang="ar-SA" dirty="0" smtClean="0"/>
              <a:t>(6 </a:t>
            </a:r>
            <a:r>
              <a:rPr lang="en-US" altLang="ar-SA" dirty="0" smtClean="0">
                <a:latin typeface="Arial" panose="020B0604020202020204" pitchFamily="34" charset="0"/>
              </a:rPr>
              <a:t>–</a:t>
            </a:r>
            <a:r>
              <a:rPr lang="en-US" altLang="ar-SA" dirty="0" smtClean="0"/>
              <a:t> 7 million)</a:t>
            </a:r>
            <a:endParaRPr lang="ar-SA" altLang="ar-SA" dirty="0" smtClean="0"/>
          </a:p>
          <a:p>
            <a:pPr>
              <a:spcBef>
                <a:spcPct val="50000"/>
              </a:spcBef>
            </a:pPr>
            <a:r>
              <a:rPr lang="ar-SA" altLang="ar-SA" dirty="0" smtClean="0"/>
              <a:t>* رؤية ضوئية أو ضوء ساطع.</a:t>
            </a:r>
          </a:p>
          <a:p>
            <a:pPr>
              <a:spcBef>
                <a:spcPct val="50000"/>
              </a:spcBef>
            </a:pPr>
            <a:r>
              <a:rPr lang="ar-SA" altLang="ar-SA" dirty="0" smtClean="0"/>
              <a:t>-  عصي</a:t>
            </a:r>
            <a:endParaRPr lang="en-US" altLang="ar-SA" dirty="0" smtClean="0"/>
          </a:p>
          <a:p>
            <a:pPr>
              <a:spcBef>
                <a:spcPct val="50000"/>
              </a:spcBef>
            </a:pPr>
            <a:r>
              <a:rPr lang="en-US" altLang="ar-SA" dirty="0" smtClean="0"/>
              <a:t>    (75 to 150 million)</a:t>
            </a:r>
          </a:p>
          <a:p>
            <a:pPr>
              <a:spcBef>
                <a:spcPct val="50000"/>
              </a:spcBef>
            </a:pPr>
            <a:r>
              <a:rPr lang="ar-SA" altLang="ar-SA" dirty="0" smtClean="0"/>
              <a:t>* رؤية ظلامية أو رؤية ضوء خافت.</a:t>
            </a:r>
            <a:endParaRPr lang="en-US" altLang="ar-SA" dirty="0" smtClean="0"/>
          </a:p>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42</a:t>
            </a:fld>
            <a:endParaRPr lang="ar-SA"/>
          </a:p>
        </p:txBody>
      </p:sp>
    </p:spTree>
    <p:extLst>
      <p:ext uri="{BB962C8B-B14F-4D97-AF65-F5344CB8AC3E}">
        <p14:creationId xmlns:p14="http://schemas.microsoft.com/office/powerpoint/2010/main" val="2679695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43</a:t>
            </a:fld>
            <a:endParaRPr lang="ar-SA"/>
          </a:p>
        </p:txBody>
      </p:sp>
    </p:spTree>
    <p:extLst>
      <p:ext uri="{BB962C8B-B14F-4D97-AF65-F5344CB8AC3E}">
        <p14:creationId xmlns:p14="http://schemas.microsoft.com/office/powerpoint/2010/main" val="4160907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44</a:t>
            </a:fld>
            <a:endParaRPr lang="ar-SA"/>
          </a:p>
        </p:txBody>
      </p:sp>
    </p:spTree>
    <p:extLst>
      <p:ext uri="{BB962C8B-B14F-4D97-AF65-F5344CB8AC3E}">
        <p14:creationId xmlns:p14="http://schemas.microsoft.com/office/powerpoint/2010/main" val="323681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45</a:t>
            </a:fld>
            <a:endParaRPr lang="ar-SA"/>
          </a:p>
        </p:txBody>
      </p:sp>
    </p:spTree>
    <p:extLst>
      <p:ext uri="{BB962C8B-B14F-4D97-AF65-F5344CB8AC3E}">
        <p14:creationId xmlns:p14="http://schemas.microsoft.com/office/powerpoint/2010/main" val="302632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11</a:t>
            </a:fld>
            <a:endParaRPr lang="ar-SA"/>
          </a:p>
        </p:txBody>
      </p:sp>
    </p:spTree>
    <p:extLst>
      <p:ext uri="{BB962C8B-B14F-4D97-AF65-F5344CB8AC3E}">
        <p14:creationId xmlns:p14="http://schemas.microsoft.com/office/powerpoint/2010/main" val="3131039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err="1" smtClean="0"/>
              <a:t>ايش</a:t>
            </a:r>
            <a:r>
              <a:rPr lang="ar-SA" baseline="0" dirty="0" smtClean="0"/>
              <a:t> اسم </a:t>
            </a:r>
            <a:r>
              <a:rPr lang="ar-SA" baseline="0" dirty="0" err="1" smtClean="0"/>
              <a:t>النقطه</a:t>
            </a:r>
            <a:r>
              <a:rPr lang="ar-SA" baseline="0" dirty="0" smtClean="0"/>
              <a:t> </a:t>
            </a:r>
          </a:p>
          <a:p>
            <a:r>
              <a:rPr lang="ar-SA" baseline="0" dirty="0" smtClean="0"/>
              <a:t>ما السبب </a:t>
            </a:r>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50</a:t>
            </a:fld>
            <a:endParaRPr lang="ar-SA"/>
          </a:p>
        </p:txBody>
      </p:sp>
    </p:spTree>
    <p:extLst>
      <p:ext uri="{BB962C8B-B14F-4D97-AF65-F5344CB8AC3E}">
        <p14:creationId xmlns:p14="http://schemas.microsoft.com/office/powerpoint/2010/main" val="4188153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54</a:t>
            </a:fld>
            <a:endParaRPr lang="ar-SA"/>
          </a:p>
        </p:txBody>
      </p:sp>
    </p:spTree>
    <p:extLst>
      <p:ext uri="{BB962C8B-B14F-4D97-AF65-F5344CB8AC3E}">
        <p14:creationId xmlns:p14="http://schemas.microsoft.com/office/powerpoint/2010/main" val="90766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55</a:t>
            </a:fld>
            <a:endParaRPr lang="ar-SA"/>
          </a:p>
        </p:txBody>
      </p:sp>
    </p:spTree>
    <p:extLst>
      <p:ext uri="{BB962C8B-B14F-4D97-AF65-F5344CB8AC3E}">
        <p14:creationId xmlns:p14="http://schemas.microsoft.com/office/powerpoint/2010/main" val="255777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56</a:t>
            </a:fld>
            <a:endParaRPr lang="ar-SA"/>
          </a:p>
        </p:txBody>
      </p:sp>
    </p:spTree>
    <p:extLst>
      <p:ext uri="{BB962C8B-B14F-4D97-AF65-F5344CB8AC3E}">
        <p14:creationId xmlns:p14="http://schemas.microsoft.com/office/powerpoint/2010/main" val="91184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sz="1050"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57</a:t>
            </a:fld>
            <a:endParaRPr lang="ar-SA"/>
          </a:p>
        </p:txBody>
      </p:sp>
    </p:spTree>
    <p:extLst>
      <p:ext uri="{BB962C8B-B14F-4D97-AF65-F5344CB8AC3E}">
        <p14:creationId xmlns:p14="http://schemas.microsoft.com/office/powerpoint/2010/main" val="9972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58</a:t>
            </a:fld>
            <a:endParaRPr lang="ar-SA"/>
          </a:p>
        </p:txBody>
      </p:sp>
    </p:spTree>
    <p:extLst>
      <p:ext uri="{BB962C8B-B14F-4D97-AF65-F5344CB8AC3E}">
        <p14:creationId xmlns:p14="http://schemas.microsoft.com/office/powerpoint/2010/main" val="2968779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59</a:t>
            </a:fld>
            <a:endParaRPr lang="ar-SA"/>
          </a:p>
        </p:txBody>
      </p:sp>
    </p:spTree>
    <p:extLst>
      <p:ext uri="{BB962C8B-B14F-4D97-AF65-F5344CB8AC3E}">
        <p14:creationId xmlns:p14="http://schemas.microsoft.com/office/powerpoint/2010/main" val="1382035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60</a:t>
            </a:fld>
            <a:endParaRPr lang="ar-SA"/>
          </a:p>
        </p:txBody>
      </p:sp>
    </p:spTree>
    <p:extLst>
      <p:ext uri="{BB962C8B-B14F-4D97-AF65-F5344CB8AC3E}">
        <p14:creationId xmlns:p14="http://schemas.microsoft.com/office/powerpoint/2010/main" val="1300766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62</a:t>
            </a:fld>
            <a:endParaRPr lang="ar-SA"/>
          </a:p>
        </p:txBody>
      </p:sp>
    </p:spTree>
    <p:extLst>
      <p:ext uri="{BB962C8B-B14F-4D97-AF65-F5344CB8AC3E}">
        <p14:creationId xmlns:p14="http://schemas.microsoft.com/office/powerpoint/2010/main" val="1190635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74</a:t>
            </a:fld>
            <a:endParaRPr lang="ar-SA"/>
          </a:p>
        </p:txBody>
      </p:sp>
    </p:spTree>
    <p:extLst>
      <p:ext uri="{BB962C8B-B14F-4D97-AF65-F5344CB8AC3E}">
        <p14:creationId xmlns:p14="http://schemas.microsoft.com/office/powerpoint/2010/main" val="994040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12</a:t>
            </a:fld>
            <a:endParaRPr lang="ar-SA"/>
          </a:p>
        </p:txBody>
      </p:sp>
    </p:spTree>
    <p:extLst>
      <p:ext uri="{BB962C8B-B14F-4D97-AF65-F5344CB8AC3E}">
        <p14:creationId xmlns:p14="http://schemas.microsoft.com/office/powerpoint/2010/main" val="2311736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13</a:t>
            </a:fld>
            <a:endParaRPr lang="ar-SA"/>
          </a:p>
        </p:txBody>
      </p:sp>
    </p:spTree>
    <p:extLst>
      <p:ext uri="{BB962C8B-B14F-4D97-AF65-F5344CB8AC3E}">
        <p14:creationId xmlns:p14="http://schemas.microsoft.com/office/powerpoint/2010/main" val="3647554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14</a:t>
            </a:fld>
            <a:endParaRPr lang="ar-SA"/>
          </a:p>
        </p:txBody>
      </p:sp>
    </p:spTree>
    <p:extLst>
      <p:ext uri="{BB962C8B-B14F-4D97-AF65-F5344CB8AC3E}">
        <p14:creationId xmlns:p14="http://schemas.microsoft.com/office/powerpoint/2010/main" val="121227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20</a:t>
            </a:fld>
            <a:endParaRPr lang="ar-SA"/>
          </a:p>
        </p:txBody>
      </p:sp>
    </p:spTree>
    <p:extLst>
      <p:ext uri="{BB962C8B-B14F-4D97-AF65-F5344CB8AC3E}">
        <p14:creationId xmlns:p14="http://schemas.microsoft.com/office/powerpoint/2010/main" val="122257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21</a:t>
            </a:fld>
            <a:endParaRPr lang="ar-SA"/>
          </a:p>
        </p:txBody>
      </p:sp>
    </p:spTree>
    <p:extLst>
      <p:ext uri="{BB962C8B-B14F-4D97-AF65-F5344CB8AC3E}">
        <p14:creationId xmlns:p14="http://schemas.microsoft.com/office/powerpoint/2010/main" val="3770529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B86AE2AA-2C59-41C6-874E-FF16117BEC56}" type="slidenum">
              <a:rPr lang="ar-SA" smtClean="0"/>
              <a:t>22</a:t>
            </a:fld>
            <a:endParaRPr lang="ar-SA"/>
          </a:p>
        </p:txBody>
      </p:sp>
    </p:spTree>
    <p:extLst>
      <p:ext uri="{BB962C8B-B14F-4D97-AF65-F5344CB8AC3E}">
        <p14:creationId xmlns:p14="http://schemas.microsoft.com/office/powerpoint/2010/main" val="40635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11/13/2023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11/13/2023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محتوى ذو تسمية توضيحية">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انقر لتحرير أنماط النص الرئيسي</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مع تسمية توضيحية">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ar-SA" smtClean="0"/>
              <a:t>انقر لتحرير نمط العنوان الرئيسي</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انقر لتحرير أنماط النص الرئيسي</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11/13/2023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wmf"/></Relationships>
</file>

<file path=ppt/slides/_rels/slide2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8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p:txBody>
          <a:bodyPr/>
          <a:lstStyle/>
          <a:p>
            <a:r>
              <a:rPr lang="en-US" dirty="0" smtClean="0">
                <a:latin typeface="Adobe Arabic" panose="02040503050201020203" pitchFamily="18" charset="-78"/>
                <a:cs typeface="Adobe Arabic" panose="02040503050201020203" pitchFamily="18" charset="-78"/>
              </a:rPr>
              <a:t>Image processing </a:t>
            </a:r>
            <a:endParaRPr lang="ar-SA" dirty="0">
              <a:latin typeface="Adobe Arabic" panose="02040503050201020203" pitchFamily="18" charset="-78"/>
              <a:cs typeface="Adobe Arabic" panose="02040503050201020203" pitchFamily="18" charset="-78"/>
            </a:endParaRPr>
          </a:p>
        </p:txBody>
      </p:sp>
      <p:sp>
        <p:nvSpPr>
          <p:cNvPr id="3" name="عنوان فرعي 2"/>
          <p:cNvSpPr>
            <a:spLocks noGrp="1"/>
          </p:cNvSpPr>
          <p:nvPr>
            <p:ph type="subTitle" idx="1"/>
          </p:nvPr>
        </p:nvSpPr>
        <p:spPr/>
        <p:txBody>
          <a:bodyPr>
            <a:normAutofit/>
          </a:bodyPr>
          <a:lstStyle/>
          <a:p>
            <a:r>
              <a:rPr lang="ar-SA" sz="5400" b="1" dirty="0" smtClean="0">
                <a:latin typeface="Adobe Arabic" panose="02040503050201020203" pitchFamily="18" charset="-78"/>
                <a:cs typeface="Adobe Arabic" panose="02040503050201020203" pitchFamily="18" charset="-78"/>
              </a:rPr>
              <a:t>معالجه صور </a:t>
            </a:r>
            <a:endParaRPr lang="ar-SA" sz="5400" b="1"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0771981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371600" y="685800"/>
            <a:ext cx="9601200" cy="987552"/>
          </a:xfrm>
        </p:spPr>
        <p:txBody>
          <a:bodyPr>
            <a:normAutofit/>
          </a:bodyPr>
          <a:lstStyle/>
          <a:p>
            <a:r>
              <a:rPr lang="en-US" altLang="ar-SA" sz="4800" b="1" dirty="0">
                <a:latin typeface="Adobe Arabic" panose="02040503050201020203" pitchFamily="18" charset="-78"/>
                <a:cs typeface="Adobe Arabic" panose="02040503050201020203" pitchFamily="18" charset="-78"/>
              </a:rPr>
              <a:t>What Is A digital Image ?</a:t>
            </a:r>
            <a:endParaRPr lang="ar-SA" sz="4800" b="1" dirty="0">
              <a:latin typeface="Adobe Arabic" panose="02040503050201020203" pitchFamily="18" charset="-78"/>
              <a:cs typeface="Adobe Arabic" panose="02040503050201020203" pitchFamily="18" charset="-78"/>
            </a:endParaRPr>
          </a:p>
        </p:txBody>
      </p:sp>
      <p:pic>
        <p:nvPicPr>
          <p:cNvPr id="6" name="عنصر نائب للمحتوى 5"/>
          <p:cNvPicPr>
            <a:picLocks noGrp="1" noChangeAspect="1"/>
          </p:cNvPicPr>
          <p:nvPr>
            <p:ph idx="1"/>
          </p:nvPr>
        </p:nvPicPr>
        <p:blipFill>
          <a:blip r:embed="rId3"/>
          <a:stretch>
            <a:fillRect/>
          </a:stretch>
        </p:blipFill>
        <p:spPr>
          <a:xfrm>
            <a:off x="2793928" y="1673352"/>
            <a:ext cx="8366763" cy="4708625"/>
          </a:xfrm>
          <a:prstGeom prst="rect">
            <a:avLst/>
          </a:prstGeom>
        </p:spPr>
      </p:pic>
    </p:spTree>
    <p:extLst>
      <p:ext uri="{BB962C8B-B14F-4D97-AF65-F5344CB8AC3E}">
        <p14:creationId xmlns:p14="http://schemas.microsoft.com/office/powerpoint/2010/main" val="187866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371600" y="685800"/>
            <a:ext cx="9601200" cy="987552"/>
          </a:xfrm>
        </p:spPr>
        <p:txBody>
          <a:bodyPr>
            <a:normAutofit/>
          </a:bodyPr>
          <a:lstStyle/>
          <a:p>
            <a:r>
              <a:rPr lang="en-US" altLang="ar-SA" sz="4800" dirty="0">
                <a:latin typeface="Adobe Arabic" panose="02040503050201020203" pitchFamily="18" charset="-78"/>
                <a:cs typeface="Adobe Arabic" panose="02040503050201020203" pitchFamily="18" charset="-78"/>
              </a:rPr>
              <a:t>Image Sampling and Quantization</a:t>
            </a:r>
            <a:endParaRPr lang="ar-SA" sz="48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normAutofit fontScale="92500"/>
          </a:bodyPr>
          <a:lstStyle/>
          <a:p>
            <a:pPr algn="l" rtl="0"/>
            <a:r>
              <a:rPr lang="en-US" altLang="ar-SA" sz="3600" dirty="0">
                <a:latin typeface="Adobe Arabic" panose="02040503050201020203" pitchFamily="18" charset="-78"/>
                <a:cs typeface="Adobe Arabic" panose="02040503050201020203" pitchFamily="18" charset="-78"/>
              </a:rPr>
              <a:t>An image may be continuous with respect to the x- and y-coordinates, and also in amplitude. To convert it to digital form, we have to sample the function in both coordinates and in amplitude.</a:t>
            </a:r>
          </a:p>
          <a:p>
            <a:pPr algn="l" rtl="0"/>
            <a:r>
              <a:rPr lang="en-US" altLang="ar-SA" sz="3600" dirty="0">
                <a:latin typeface="Adobe Arabic" panose="02040503050201020203" pitchFamily="18" charset="-78"/>
                <a:cs typeface="Adobe Arabic" panose="02040503050201020203" pitchFamily="18" charset="-78"/>
              </a:rPr>
              <a:t> Digitizing the coordinate values is called </a:t>
            </a:r>
            <a:r>
              <a:rPr lang="en-US" altLang="ar-SA" sz="3600" i="1" dirty="0">
                <a:latin typeface="Adobe Arabic" panose="02040503050201020203" pitchFamily="18" charset="-78"/>
                <a:cs typeface="Adobe Arabic" panose="02040503050201020203" pitchFamily="18" charset="-78"/>
              </a:rPr>
              <a:t>sampling</a:t>
            </a:r>
            <a:r>
              <a:rPr lang="en-US" altLang="ar-SA" sz="3600" dirty="0">
                <a:latin typeface="Adobe Arabic" panose="02040503050201020203" pitchFamily="18" charset="-78"/>
                <a:cs typeface="Adobe Arabic" panose="02040503050201020203" pitchFamily="18" charset="-78"/>
              </a:rPr>
              <a:t>.</a:t>
            </a:r>
          </a:p>
          <a:p>
            <a:pPr algn="l" rtl="0"/>
            <a:r>
              <a:rPr lang="en-US" altLang="ar-SA" sz="3600" dirty="0">
                <a:latin typeface="Adobe Arabic" panose="02040503050201020203" pitchFamily="18" charset="-78"/>
                <a:cs typeface="Adobe Arabic" panose="02040503050201020203" pitchFamily="18" charset="-78"/>
              </a:rPr>
              <a:t> Digitizing the amplitude values is called </a:t>
            </a:r>
            <a:r>
              <a:rPr lang="en-US" altLang="ar-SA" sz="3600" i="1" dirty="0">
                <a:latin typeface="Adobe Arabic" panose="02040503050201020203" pitchFamily="18" charset="-78"/>
                <a:cs typeface="Adobe Arabic" panose="02040503050201020203" pitchFamily="18" charset="-78"/>
              </a:rPr>
              <a:t>quantization</a:t>
            </a:r>
            <a:r>
              <a:rPr lang="en-US" altLang="ar-SA" sz="3600" dirty="0">
                <a:latin typeface="Adobe Arabic" panose="02040503050201020203" pitchFamily="18" charset="-78"/>
                <a:cs typeface="Adobe Arabic" panose="02040503050201020203" pitchFamily="18" charset="-78"/>
              </a:rPr>
              <a:t>.</a:t>
            </a:r>
          </a:p>
          <a:p>
            <a:pPr marL="0" indent="0" algn="ctr" rtl="0">
              <a:buNone/>
            </a:pPr>
            <a:r>
              <a:rPr lang="en-US" sz="3600" dirty="0" smtClean="0">
                <a:solidFill>
                  <a:schemeClr val="accent5">
                    <a:lumMod val="75000"/>
                  </a:schemeClr>
                </a:solidFill>
                <a:latin typeface="Adobe Arabic" panose="02040503050201020203" pitchFamily="18" charset="-78"/>
                <a:cs typeface="Adobe Arabic" panose="02040503050201020203" pitchFamily="18" charset="-78"/>
              </a:rPr>
              <a:t>How </a:t>
            </a:r>
            <a:r>
              <a:rPr lang="en-US" sz="3600" dirty="0">
                <a:solidFill>
                  <a:schemeClr val="accent5">
                    <a:lumMod val="75000"/>
                  </a:schemeClr>
                </a:solidFill>
                <a:latin typeface="Adobe Arabic" panose="02040503050201020203" pitchFamily="18" charset="-78"/>
                <a:cs typeface="Adobe Arabic" panose="02040503050201020203" pitchFamily="18" charset="-78"/>
              </a:rPr>
              <a:t>do we get a clearer picture?</a:t>
            </a:r>
            <a:endParaRPr lang="ar-SA" sz="3600" dirty="0">
              <a:solidFill>
                <a:schemeClr val="accent5">
                  <a:lumMod val="75000"/>
                </a:schemeClr>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004882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371600" y="685800"/>
            <a:ext cx="9601200" cy="987552"/>
          </a:xfrm>
        </p:spPr>
        <p:txBody>
          <a:bodyPr>
            <a:normAutofit fontScale="90000"/>
          </a:bodyPr>
          <a:lstStyle/>
          <a:p>
            <a:pPr marL="0" indent="0" rtl="0"/>
            <a:r>
              <a:rPr lang="en-US" sz="4800" dirty="0" smtClean="0">
                <a:latin typeface="Adobe Arabic" panose="02040503050201020203" pitchFamily="18" charset="-78"/>
                <a:cs typeface="Adobe Arabic" panose="02040503050201020203" pitchFamily="18" charset="-78"/>
              </a:rPr>
              <a:t>Sampling ,  </a:t>
            </a:r>
            <a:r>
              <a:rPr lang="en-US" sz="4800" dirty="0">
                <a:latin typeface="Adobe Arabic" panose="02040503050201020203" pitchFamily="18" charset="-78"/>
                <a:cs typeface="Adobe Arabic" panose="02040503050201020203" pitchFamily="18" charset="-78"/>
              </a:rPr>
              <a:t>quantization</a:t>
            </a:r>
            <a:r>
              <a:rPr lang="ar-SA" sz="4800" dirty="0">
                <a:latin typeface="Adobe Arabic" panose="02040503050201020203" pitchFamily="18" charset="-78"/>
                <a:cs typeface="Adobe Arabic" panose="02040503050201020203" pitchFamily="18" charset="-78"/>
              </a:rPr>
              <a:t/>
            </a:r>
            <a:br>
              <a:rPr lang="ar-SA" sz="4800" dirty="0">
                <a:latin typeface="Adobe Arabic" panose="02040503050201020203" pitchFamily="18" charset="-78"/>
                <a:cs typeface="Adobe Arabic" panose="02040503050201020203" pitchFamily="18" charset="-78"/>
              </a:rPr>
            </a:br>
            <a:endParaRPr lang="ar-SA" sz="48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normAutofit/>
          </a:bodyPr>
          <a:lstStyle/>
          <a:p>
            <a:pPr marL="0" indent="0" algn="l" rtl="0">
              <a:buNone/>
            </a:pPr>
            <a:endParaRPr lang="ar-SA" sz="3600" dirty="0">
              <a:latin typeface="Adobe Arabic" panose="02040503050201020203" pitchFamily="18" charset="-78"/>
              <a:cs typeface="Adobe Arabic" panose="02040503050201020203" pitchFamily="18" charset="-78"/>
            </a:endParaRPr>
          </a:p>
        </p:txBody>
      </p:sp>
      <p:pic>
        <p:nvPicPr>
          <p:cNvPr id="4" name="Picture 4" descr="Figure1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73352"/>
            <a:ext cx="9969190" cy="44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80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371600" y="685800"/>
            <a:ext cx="9601200" cy="987552"/>
          </a:xfrm>
        </p:spPr>
        <p:txBody>
          <a:bodyPr>
            <a:normAutofit/>
          </a:bodyPr>
          <a:lstStyle/>
          <a:p>
            <a:r>
              <a:rPr lang="en-US" altLang="ar-SA" sz="4800" b="1" dirty="0">
                <a:latin typeface="Adobe Arabic" panose="02040503050201020203" pitchFamily="18" charset="-78"/>
                <a:cs typeface="Adobe Arabic" panose="02040503050201020203" pitchFamily="18" charset="-78"/>
              </a:rPr>
              <a:t>What Is A digital Image ?</a:t>
            </a:r>
            <a:endParaRPr lang="ar-SA" sz="4800" b="1" dirty="0">
              <a:latin typeface="Adobe Arabic" panose="02040503050201020203" pitchFamily="18" charset="-78"/>
              <a:cs typeface="Adobe Arabic" panose="02040503050201020203" pitchFamily="18" charset="-78"/>
            </a:endParaRPr>
          </a:p>
        </p:txBody>
      </p:sp>
      <p:pic>
        <p:nvPicPr>
          <p:cNvPr id="4" name="عنصر نائب للمحتوى 3"/>
          <p:cNvPicPr>
            <a:picLocks noGrp="1" noChangeAspect="1"/>
          </p:cNvPicPr>
          <p:nvPr>
            <p:ph idx="1"/>
          </p:nvPr>
        </p:nvPicPr>
        <p:blipFill>
          <a:blip r:embed="rId3"/>
          <a:stretch>
            <a:fillRect/>
          </a:stretch>
        </p:blipFill>
        <p:spPr>
          <a:xfrm>
            <a:off x="1243692" y="1864750"/>
            <a:ext cx="9729108" cy="4888974"/>
          </a:xfrm>
          <a:prstGeom prst="rect">
            <a:avLst/>
          </a:prstGeom>
        </p:spPr>
      </p:pic>
    </p:spTree>
    <p:extLst>
      <p:ext uri="{BB962C8B-B14F-4D97-AF65-F5344CB8AC3E}">
        <p14:creationId xmlns:p14="http://schemas.microsoft.com/office/powerpoint/2010/main" val="544243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371600" y="685800"/>
            <a:ext cx="9601200" cy="987552"/>
          </a:xfrm>
        </p:spPr>
        <p:txBody>
          <a:bodyPr>
            <a:normAutofit/>
          </a:bodyPr>
          <a:lstStyle/>
          <a:p>
            <a:r>
              <a:rPr lang="en-US" altLang="ar-SA" sz="4800" b="1" dirty="0">
                <a:latin typeface="Adobe Arabic" panose="02040503050201020203" pitchFamily="18" charset="-78"/>
                <a:cs typeface="Adobe Arabic" panose="02040503050201020203" pitchFamily="18" charset="-78"/>
              </a:rPr>
              <a:t>What Is A digital Image ?</a:t>
            </a:r>
            <a:endParaRPr lang="ar-SA" sz="48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lstStyle/>
          <a:p>
            <a:endParaRPr lang="ar-SA"/>
          </a:p>
        </p:txBody>
      </p:sp>
      <p:pic>
        <p:nvPicPr>
          <p:cNvPr id="5" name="صورة 4"/>
          <p:cNvPicPr>
            <a:picLocks noChangeAspect="1"/>
          </p:cNvPicPr>
          <p:nvPr/>
        </p:nvPicPr>
        <p:blipFill>
          <a:blip r:embed="rId3"/>
          <a:stretch>
            <a:fillRect/>
          </a:stretch>
        </p:blipFill>
        <p:spPr>
          <a:xfrm>
            <a:off x="1252603" y="2295850"/>
            <a:ext cx="9970718" cy="3902970"/>
          </a:xfrm>
          <a:prstGeom prst="rect">
            <a:avLst/>
          </a:prstGeom>
        </p:spPr>
      </p:pic>
    </p:spTree>
    <p:extLst>
      <p:ext uri="{BB962C8B-B14F-4D97-AF65-F5344CB8AC3E}">
        <p14:creationId xmlns:p14="http://schemas.microsoft.com/office/powerpoint/2010/main" val="3172352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69264" y="329184"/>
            <a:ext cx="8421624" cy="896112"/>
          </a:xfrm>
        </p:spPr>
        <p:txBody>
          <a:bodyPr/>
          <a:lstStyle/>
          <a:p>
            <a:r>
              <a:rPr lang="en-US" altLang="ar-SA" dirty="0">
                <a:latin typeface="Adobe Arabic" panose="02040503050201020203" pitchFamily="18" charset="-78"/>
                <a:cs typeface="Adobe Arabic" panose="02040503050201020203" pitchFamily="18" charset="-78"/>
              </a:rPr>
              <a:t>What Is Digital Image Processing?</a:t>
            </a:r>
            <a:endParaRPr lang="ar-SA"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905256" y="1536192"/>
            <a:ext cx="11192256" cy="4882896"/>
          </a:xfrm>
        </p:spPr>
        <p:txBody>
          <a:bodyPr>
            <a:normAutofit fontScale="47500" lnSpcReduction="20000"/>
          </a:bodyPr>
          <a:lstStyle/>
          <a:p>
            <a:pPr algn="l" rtl="0"/>
            <a:r>
              <a:rPr lang="en-US" altLang="ar-SA" sz="6500" dirty="0">
                <a:latin typeface="Adobe Arabic" panose="02040503050201020203" pitchFamily="18" charset="-78"/>
                <a:cs typeface="Adobe Arabic" panose="02040503050201020203" pitchFamily="18" charset="-78"/>
              </a:rPr>
              <a:t>Digital image processing field, is a preprocessing step for other computerized processing fields such as computer vision and pattern recognition.</a:t>
            </a:r>
          </a:p>
          <a:p>
            <a:pPr algn="l" rtl="0"/>
            <a:r>
              <a:rPr lang="en-US" altLang="ar-SA" sz="6500" dirty="0">
                <a:latin typeface="Adobe Arabic" panose="02040503050201020203" pitchFamily="18" charset="-78"/>
                <a:cs typeface="Adobe Arabic" panose="02040503050201020203" pitchFamily="18" charset="-78"/>
              </a:rPr>
              <a:t>In computer vision, the goal is to use computers to emulate human vision, including learning (understanding)  and being able to make inferences and take actions based on visual inputs.</a:t>
            </a:r>
          </a:p>
          <a:p>
            <a:pPr marL="0" indent="0" algn="l" rtl="0">
              <a:buNone/>
            </a:pPr>
            <a:endParaRPr lang="en-US" altLang="ar-SA" sz="3600" dirty="0" smtClean="0">
              <a:latin typeface="Adobe Arabic" panose="02040503050201020203" pitchFamily="18" charset="-78"/>
              <a:cs typeface="Adobe Arabic" panose="02040503050201020203" pitchFamily="18" charset="-78"/>
            </a:endParaRPr>
          </a:p>
          <a:p>
            <a:pPr algn="l" rtl="0"/>
            <a:endParaRPr lang="en-US" altLang="ar-SA" sz="3600" dirty="0" smtClean="0">
              <a:latin typeface="Adobe Arabic" panose="02040503050201020203" pitchFamily="18" charset="-78"/>
              <a:cs typeface="Adobe Arabic" panose="02040503050201020203" pitchFamily="18" charset="-78"/>
            </a:endParaRPr>
          </a:p>
          <a:p>
            <a:r>
              <a:rPr lang="ar-SA" altLang="ar-SA" sz="6500" dirty="0" smtClean="0">
                <a:latin typeface="Adobe Arabic" panose="02040503050201020203" pitchFamily="18" charset="-78"/>
                <a:cs typeface="Adobe Arabic" panose="02040503050201020203" pitchFamily="18" charset="-78"/>
              </a:rPr>
              <a:t>مجال </a:t>
            </a:r>
            <a:r>
              <a:rPr lang="ar-SA" altLang="ar-SA" sz="6500" dirty="0">
                <a:latin typeface="Adobe Arabic" panose="02040503050201020203" pitchFamily="18" charset="-78"/>
                <a:cs typeface="Adobe Arabic" panose="02040503050201020203" pitchFamily="18" charset="-78"/>
              </a:rPr>
              <a:t>معالجة الصور الرقمية ، هو خطوة معالجة مسبقة لمجالات المعالجة المحوسبة الأخرى مثل رؤية الكمبيوتر والتعرف على الأنماط</a:t>
            </a:r>
            <a:r>
              <a:rPr lang="ar-SA" altLang="ar-SA" sz="6500" dirty="0" smtClean="0">
                <a:latin typeface="Adobe Arabic" panose="02040503050201020203" pitchFamily="18" charset="-78"/>
                <a:cs typeface="Adobe Arabic" panose="02040503050201020203" pitchFamily="18" charset="-78"/>
              </a:rPr>
              <a:t>.</a:t>
            </a:r>
          </a:p>
          <a:p>
            <a:r>
              <a:rPr lang="ar-SA" altLang="ar-SA" sz="6500" dirty="0">
                <a:latin typeface="Adobe Arabic" panose="02040503050201020203" pitchFamily="18" charset="-78"/>
                <a:cs typeface="Adobe Arabic" panose="02040503050201020203" pitchFamily="18" charset="-78"/>
              </a:rPr>
              <a:t>في رؤية الكمبيوتر ، الهدف هو استخدام أجهزة الكمبيوتر لمحاكاة الرؤية البشرية ، بما في ذلك التعلم (الفهم) والقدرة على عمل الاستنتاجات واتخاذ الإجراءات بناءً على المدخلات المرئية.</a:t>
            </a:r>
            <a:endParaRPr lang="en-US" altLang="ar-SA" sz="6500" dirty="0">
              <a:latin typeface="Adobe Arabic" panose="02040503050201020203" pitchFamily="18" charset="-78"/>
              <a:cs typeface="Adobe Arabic" panose="02040503050201020203" pitchFamily="18" charset="-78"/>
            </a:endParaRPr>
          </a:p>
          <a:p>
            <a:endParaRPr lang="ar-SA" altLang="ar-SA" sz="6500" dirty="0">
              <a:latin typeface="Adobe Arabic" panose="02040503050201020203" pitchFamily="18" charset="-78"/>
              <a:cs typeface="Adobe Arabic" panose="02040503050201020203" pitchFamily="18" charset="-78"/>
            </a:endParaRPr>
          </a:p>
          <a:p>
            <a:pPr algn="l" rtl="0"/>
            <a:endParaRPr lang="en-US" altLang="ar-SA" sz="3600" dirty="0">
              <a:latin typeface="Adobe Arabic" panose="02040503050201020203" pitchFamily="18" charset="-78"/>
              <a:cs typeface="Adobe Arabic" panose="02040503050201020203" pitchFamily="18" charset="-78"/>
            </a:endParaRPr>
          </a:p>
          <a:p>
            <a:pPr algn="l" rtl="0"/>
            <a:endParaRPr lang="en-US" altLang="ar-SA" dirty="0"/>
          </a:p>
        </p:txBody>
      </p:sp>
    </p:spTree>
    <p:extLst>
      <p:ext uri="{BB962C8B-B14F-4D97-AF65-F5344CB8AC3E}">
        <p14:creationId xmlns:p14="http://schemas.microsoft.com/office/powerpoint/2010/main" val="17501108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49808" y="256032"/>
            <a:ext cx="9427464" cy="1133856"/>
          </a:xfrm>
        </p:spPr>
        <p:txBody>
          <a:bodyPr>
            <a:normAutofit/>
          </a:bodyPr>
          <a:lstStyle/>
          <a:p>
            <a:r>
              <a:rPr lang="en-US" b="1" dirty="0">
                <a:latin typeface="Adobe Arabic" panose="02040503050201020203" pitchFamily="18" charset="-78"/>
                <a:cs typeface="Adobe Arabic" panose="02040503050201020203" pitchFamily="18" charset="-78"/>
              </a:rPr>
              <a:t>Applications of Digital Image Processing</a:t>
            </a:r>
          </a:p>
        </p:txBody>
      </p:sp>
      <p:sp>
        <p:nvSpPr>
          <p:cNvPr id="3" name="عنصر نائب للمحتوى 2"/>
          <p:cNvSpPr>
            <a:spLocks noGrp="1"/>
          </p:cNvSpPr>
          <p:nvPr>
            <p:ph idx="1"/>
          </p:nvPr>
        </p:nvSpPr>
        <p:spPr>
          <a:xfrm>
            <a:off x="950976" y="1152144"/>
            <a:ext cx="10954512" cy="5641848"/>
          </a:xfrm>
        </p:spPr>
        <p:txBody>
          <a:bodyPr>
            <a:noAutofit/>
          </a:bodyPr>
          <a:lstStyle/>
          <a:p>
            <a:pPr algn="l" rtl="0"/>
            <a:r>
              <a:rPr lang="en-US" sz="2800" dirty="0">
                <a:latin typeface="Adobe Arabic" panose="02040503050201020203" pitchFamily="18" charset="-78"/>
                <a:cs typeface="Adobe Arabic" panose="02040503050201020203" pitchFamily="18" charset="-78"/>
              </a:rPr>
              <a:t>Image sharpening and restoration</a:t>
            </a:r>
          </a:p>
          <a:p>
            <a:pPr marL="0" indent="0" algn="l" rtl="0">
              <a:buNone/>
            </a:pPr>
            <a:r>
              <a:rPr lang="en-US" sz="2800" dirty="0">
                <a:latin typeface="Adobe Arabic" panose="02040503050201020203" pitchFamily="18" charset="-78"/>
                <a:cs typeface="Adobe Arabic" panose="02040503050201020203" pitchFamily="18" charset="-78"/>
              </a:rPr>
              <a:t>It refers to the process in which we can modify the look and feel of an image. It basically manipulates the images and achieves the desired output. It includes conversion, sharpening, blurring, detecting edges, retrieval, and recognition of images</a:t>
            </a:r>
            <a:r>
              <a:rPr lang="en-US" sz="2800" dirty="0" smtClean="0">
                <a:latin typeface="Adobe Arabic" panose="02040503050201020203" pitchFamily="18" charset="-78"/>
                <a:cs typeface="Adobe Arabic" panose="02040503050201020203" pitchFamily="18" charset="-78"/>
              </a:rPr>
              <a:t>.</a:t>
            </a:r>
            <a:endParaRPr lang="en-US" sz="2800" dirty="0">
              <a:latin typeface="Adobe Arabic" panose="02040503050201020203" pitchFamily="18" charset="-78"/>
              <a:cs typeface="Adobe Arabic" panose="02040503050201020203" pitchFamily="18" charset="-78"/>
            </a:endParaRPr>
          </a:p>
          <a:p>
            <a:pPr algn="l" rtl="0"/>
            <a:r>
              <a:rPr lang="en-US" sz="2800" dirty="0">
                <a:latin typeface="Adobe Arabic" panose="02040503050201020203" pitchFamily="18" charset="-78"/>
                <a:cs typeface="Adobe Arabic" panose="02040503050201020203" pitchFamily="18" charset="-78"/>
              </a:rPr>
              <a:t>2) Medical field</a:t>
            </a:r>
          </a:p>
          <a:p>
            <a:pPr marL="0" indent="0" algn="l" rtl="0">
              <a:buNone/>
            </a:pPr>
            <a:r>
              <a:rPr lang="en-US" sz="2800" dirty="0">
                <a:latin typeface="Adobe Arabic" panose="02040503050201020203" pitchFamily="18" charset="-78"/>
                <a:cs typeface="Adobe Arabic" panose="02040503050201020203" pitchFamily="18" charset="-78"/>
              </a:rPr>
              <a:t>There are several applications under medical field which depends on the functioning of digital image </a:t>
            </a:r>
            <a:r>
              <a:rPr lang="en-US" sz="2800" dirty="0" smtClean="0">
                <a:latin typeface="Adobe Arabic" panose="02040503050201020203" pitchFamily="18" charset="-78"/>
                <a:cs typeface="Adobe Arabic" panose="02040503050201020203" pitchFamily="18" charset="-78"/>
              </a:rPr>
              <a:t>processing .Gamma-ray </a:t>
            </a:r>
            <a:r>
              <a:rPr lang="en-US" sz="2800" dirty="0" err="1" smtClean="0">
                <a:latin typeface="Adobe Arabic" panose="02040503050201020203" pitchFamily="18" charset="-78"/>
                <a:cs typeface="Adobe Arabic" panose="02040503050201020203" pitchFamily="18" charset="-78"/>
              </a:rPr>
              <a:t>imaging,X</a:t>
            </a:r>
            <a:r>
              <a:rPr lang="en-US" sz="2800" dirty="0" smtClean="0">
                <a:latin typeface="Adobe Arabic" panose="02040503050201020203" pitchFamily="18" charset="-78"/>
                <a:cs typeface="Adobe Arabic" panose="02040503050201020203" pitchFamily="18" charset="-78"/>
              </a:rPr>
              <a:t>-Ray </a:t>
            </a:r>
            <a:r>
              <a:rPr lang="en-US" sz="2800" dirty="0" err="1" smtClean="0">
                <a:latin typeface="Adobe Arabic" panose="02040503050201020203" pitchFamily="18" charset="-78"/>
                <a:cs typeface="Adobe Arabic" panose="02040503050201020203" pitchFamily="18" charset="-78"/>
              </a:rPr>
              <a:t>Imaging,Medical</a:t>
            </a:r>
            <a:r>
              <a:rPr lang="en-US" sz="2800" dirty="0" smtClean="0">
                <a:latin typeface="Adobe Arabic" panose="02040503050201020203" pitchFamily="18" charset="-78"/>
                <a:cs typeface="Adobe Arabic" panose="02040503050201020203" pitchFamily="18" charset="-78"/>
              </a:rPr>
              <a:t> </a:t>
            </a:r>
            <a:r>
              <a:rPr lang="en-US" sz="2800" dirty="0">
                <a:latin typeface="Adobe Arabic" panose="02040503050201020203" pitchFamily="18" charset="-78"/>
                <a:cs typeface="Adobe Arabic" panose="02040503050201020203" pitchFamily="18" charset="-78"/>
              </a:rPr>
              <a:t>CT </a:t>
            </a:r>
            <a:r>
              <a:rPr lang="en-US" sz="2800" dirty="0" smtClean="0">
                <a:latin typeface="Adobe Arabic" panose="02040503050201020203" pitchFamily="18" charset="-78"/>
                <a:cs typeface="Adobe Arabic" panose="02040503050201020203" pitchFamily="18" charset="-78"/>
              </a:rPr>
              <a:t>scan ,UV </a:t>
            </a:r>
            <a:r>
              <a:rPr lang="en-US" sz="2800" dirty="0">
                <a:latin typeface="Adobe Arabic" panose="02040503050201020203" pitchFamily="18" charset="-78"/>
                <a:cs typeface="Adobe Arabic" panose="02040503050201020203" pitchFamily="18" charset="-78"/>
              </a:rPr>
              <a:t>imaging</a:t>
            </a:r>
          </a:p>
          <a:p>
            <a:pPr algn="l" rtl="0"/>
            <a:r>
              <a:rPr lang="en-US" sz="2800" dirty="0">
                <a:latin typeface="Adobe Arabic" panose="02040503050201020203" pitchFamily="18" charset="-78"/>
                <a:cs typeface="Adobe Arabic" panose="02040503050201020203" pitchFamily="18" charset="-78"/>
              </a:rPr>
              <a:t>3) Robot vision</a:t>
            </a:r>
          </a:p>
          <a:p>
            <a:pPr marL="0" indent="0" algn="l" rtl="0">
              <a:buNone/>
            </a:pPr>
            <a:r>
              <a:rPr lang="en-US" sz="2800" dirty="0">
                <a:latin typeface="Adobe Arabic" panose="02040503050201020203" pitchFamily="18" charset="-78"/>
                <a:cs typeface="Adobe Arabic" panose="02040503050201020203" pitchFamily="18" charset="-78"/>
              </a:rPr>
              <a:t>There are several robotic machines which work on the digital image processing. Through image processing technique robot finds their ways, for example, hurdle detection root and line follower robot.</a:t>
            </a:r>
          </a:p>
          <a:p>
            <a:pPr algn="l" rtl="0"/>
            <a:endParaRPr lang="en-US"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249859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p:cNvPicPr>
            <a:picLocks noChangeAspect="1"/>
          </p:cNvPicPr>
          <p:nvPr/>
        </p:nvPicPr>
        <p:blipFill>
          <a:blip r:embed="rId2"/>
          <a:stretch>
            <a:fillRect/>
          </a:stretch>
        </p:blipFill>
        <p:spPr>
          <a:xfrm>
            <a:off x="1057241" y="226703"/>
            <a:ext cx="3150448" cy="2153447"/>
          </a:xfrm>
          <a:prstGeom prst="rect">
            <a:avLst/>
          </a:prstGeom>
        </p:spPr>
      </p:pic>
      <p:pic>
        <p:nvPicPr>
          <p:cNvPr id="3" name="صورة 2"/>
          <p:cNvPicPr>
            <a:picLocks noChangeAspect="1"/>
          </p:cNvPicPr>
          <p:nvPr/>
        </p:nvPicPr>
        <p:blipFill>
          <a:blip r:embed="rId3"/>
          <a:stretch>
            <a:fillRect/>
          </a:stretch>
        </p:blipFill>
        <p:spPr>
          <a:xfrm>
            <a:off x="7051172" y="226703"/>
            <a:ext cx="3150448" cy="2153447"/>
          </a:xfrm>
          <a:prstGeom prst="rect">
            <a:avLst/>
          </a:prstGeom>
        </p:spPr>
      </p:pic>
      <p:sp>
        <p:nvSpPr>
          <p:cNvPr id="5" name="سهم إلى اليمين 4"/>
          <p:cNvSpPr/>
          <p:nvPr/>
        </p:nvSpPr>
        <p:spPr>
          <a:xfrm>
            <a:off x="4671151" y="1033513"/>
            <a:ext cx="1388125" cy="539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6" name="صورة 5"/>
          <p:cNvPicPr>
            <a:picLocks noChangeAspect="1"/>
          </p:cNvPicPr>
          <p:nvPr/>
        </p:nvPicPr>
        <p:blipFill>
          <a:blip r:embed="rId4"/>
          <a:stretch>
            <a:fillRect/>
          </a:stretch>
        </p:blipFill>
        <p:spPr>
          <a:xfrm>
            <a:off x="1057241" y="2691683"/>
            <a:ext cx="3294045" cy="2056586"/>
          </a:xfrm>
          <a:prstGeom prst="rect">
            <a:avLst/>
          </a:prstGeom>
        </p:spPr>
      </p:pic>
      <p:pic>
        <p:nvPicPr>
          <p:cNvPr id="7" name="صورة 6"/>
          <p:cNvPicPr>
            <a:picLocks noChangeAspect="1"/>
          </p:cNvPicPr>
          <p:nvPr/>
        </p:nvPicPr>
        <p:blipFill>
          <a:blip r:embed="rId5"/>
          <a:stretch>
            <a:fillRect/>
          </a:stretch>
        </p:blipFill>
        <p:spPr>
          <a:xfrm>
            <a:off x="7025541" y="2691683"/>
            <a:ext cx="3176079" cy="1974931"/>
          </a:xfrm>
          <a:prstGeom prst="rect">
            <a:avLst/>
          </a:prstGeom>
        </p:spPr>
      </p:pic>
      <p:sp>
        <p:nvSpPr>
          <p:cNvPr id="8" name="سهم إلى اليمين 7"/>
          <p:cNvSpPr/>
          <p:nvPr/>
        </p:nvSpPr>
        <p:spPr>
          <a:xfrm>
            <a:off x="4757450" y="3409235"/>
            <a:ext cx="1388125" cy="539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9" name="صورة 8"/>
          <p:cNvPicPr>
            <a:picLocks noChangeAspect="1"/>
          </p:cNvPicPr>
          <p:nvPr/>
        </p:nvPicPr>
        <p:blipFill>
          <a:blip r:embed="rId6"/>
          <a:stretch>
            <a:fillRect/>
          </a:stretch>
        </p:blipFill>
        <p:spPr>
          <a:xfrm>
            <a:off x="1057241" y="4943467"/>
            <a:ext cx="3294045" cy="1914533"/>
          </a:xfrm>
          <a:prstGeom prst="rect">
            <a:avLst/>
          </a:prstGeom>
        </p:spPr>
      </p:pic>
      <p:pic>
        <p:nvPicPr>
          <p:cNvPr id="10" name="صورة 9"/>
          <p:cNvPicPr>
            <a:picLocks noChangeAspect="1"/>
          </p:cNvPicPr>
          <p:nvPr/>
        </p:nvPicPr>
        <p:blipFill>
          <a:blip r:embed="rId7"/>
          <a:stretch>
            <a:fillRect/>
          </a:stretch>
        </p:blipFill>
        <p:spPr>
          <a:xfrm>
            <a:off x="7051172" y="4931933"/>
            <a:ext cx="3150448" cy="1926067"/>
          </a:xfrm>
          <a:prstGeom prst="rect">
            <a:avLst/>
          </a:prstGeom>
        </p:spPr>
      </p:pic>
      <p:sp>
        <p:nvSpPr>
          <p:cNvPr id="11" name="سهم إلى اليمين 10"/>
          <p:cNvSpPr/>
          <p:nvPr/>
        </p:nvSpPr>
        <p:spPr>
          <a:xfrm>
            <a:off x="4757450" y="5784957"/>
            <a:ext cx="1388125" cy="539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187304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628650"/>
            <a:ext cx="4183380" cy="581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8733" y="628650"/>
            <a:ext cx="3494087" cy="5817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108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49808" y="256032"/>
            <a:ext cx="9427464" cy="1133856"/>
          </a:xfrm>
        </p:spPr>
        <p:txBody>
          <a:bodyPr>
            <a:normAutofit/>
          </a:bodyPr>
          <a:lstStyle/>
          <a:p>
            <a:r>
              <a:rPr lang="en-US" b="1" dirty="0">
                <a:latin typeface="Adobe Arabic" panose="02040503050201020203" pitchFamily="18" charset="-78"/>
                <a:cs typeface="Adobe Arabic" panose="02040503050201020203" pitchFamily="18" charset="-78"/>
              </a:rPr>
              <a:t>Applications of Digital Image Processing</a:t>
            </a:r>
          </a:p>
        </p:txBody>
      </p:sp>
      <p:sp>
        <p:nvSpPr>
          <p:cNvPr id="3" name="عنصر نائب للمحتوى 2"/>
          <p:cNvSpPr>
            <a:spLocks noGrp="1"/>
          </p:cNvSpPr>
          <p:nvPr>
            <p:ph idx="1"/>
          </p:nvPr>
        </p:nvSpPr>
        <p:spPr>
          <a:xfrm>
            <a:off x="1014984" y="1152144"/>
            <a:ext cx="10890504" cy="5376672"/>
          </a:xfrm>
        </p:spPr>
        <p:txBody>
          <a:bodyPr>
            <a:noAutofit/>
          </a:bodyPr>
          <a:lstStyle/>
          <a:p>
            <a:pPr algn="l" rtl="0"/>
            <a:r>
              <a:rPr lang="en-US" sz="2800" dirty="0">
                <a:latin typeface="Adobe Arabic" panose="02040503050201020203" pitchFamily="18" charset="-78"/>
                <a:cs typeface="Adobe Arabic" panose="02040503050201020203" pitchFamily="18" charset="-78"/>
              </a:rPr>
              <a:t>4) Pattern recognition</a:t>
            </a:r>
          </a:p>
          <a:p>
            <a:pPr marL="0" indent="0" algn="l" rtl="0">
              <a:buNone/>
            </a:pPr>
            <a:r>
              <a:rPr lang="en-US" sz="2800" dirty="0">
                <a:latin typeface="Adobe Arabic" panose="02040503050201020203" pitchFamily="18" charset="-78"/>
                <a:cs typeface="Adobe Arabic" panose="02040503050201020203" pitchFamily="18" charset="-78"/>
              </a:rPr>
              <a:t>It involves the study of image processing, it is also combined with artificial intelligence such that computer-aided diagnosis, handwriting recognition and image recognition can be easily implemented. Now a days, image processing is used for pattern recognition.</a:t>
            </a:r>
          </a:p>
          <a:p>
            <a:pPr algn="l" rtl="0"/>
            <a:endParaRPr lang="en-US" sz="2800" dirty="0">
              <a:latin typeface="Adobe Arabic" panose="02040503050201020203" pitchFamily="18" charset="-78"/>
              <a:cs typeface="Adobe Arabic" panose="02040503050201020203" pitchFamily="18" charset="-78"/>
            </a:endParaRPr>
          </a:p>
          <a:p>
            <a:pPr algn="l" rtl="0"/>
            <a:r>
              <a:rPr lang="en-US" sz="2800" dirty="0">
                <a:latin typeface="Adobe Arabic" panose="02040503050201020203" pitchFamily="18" charset="-78"/>
                <a:cs typeface="Adobe Arabic" panose="02040503050201020203" pitchFamily="18" charset="-78"/>
              </a:rPr>
              <a:t>5)Video processing</a:t>
            </a:r>
          </a:p>
          <a:p>
            <a:pPr marL="0" indent="0" algn="l" rtl="0">
              <a:buNone/>
            </a:pPr>
            <a:r>
              <a:rPr lang="en-US" sz="2800" dirty="0">
                <a:latin typeface="Adobe Arabic" panose="02040503050201020203" pitchFamily="18" charset="-78"/>
                <a:cs typeface="Adobe Arabic" panose="02040503050201020203" pitchFamily="18" charset="-78"/>
              </a:rPr>
              <a:t>It is also one of the applications of digital image processing. A collection of frames or pictures are arranged in such a way that it makes the fast movement of pictures. It involves frame rate conversion, motion detection, noise reduction and color space conversion etc.</a:t>
            </a:r>
            <a:endParaRPr lang="ar-SA"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093026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p:txBody>
          <a:bodyPr/>
          <a:lstStyle/>
          <a:p>
            <a:r>
              <a:rPr lang="en-US" dirty="0" smtClean="0">
                <a:latin typeface="Adobe Arabic" panose="02040503050201020203" pitchFamily="18" charset="-78"/>
                <a:cs typeface="Adobe Arabic" panose="02040503050201020203" pitchFamily="18" charset="-78"/>
              </a:rPr>
              <a:t>Introduction image processing</a:t>
            </a:r>
            <a:endParaRPr lang="ar-SA"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051194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r>
              <a:rPr lang="en-US" b="1" dirty="0">
                <a:latin typeface="Adobe Arabic" panose="02040503050201020203" pitchFamily="18" charset="-78"/>
                <a:cs typeface="Adobe Arabic" panose="02040503050201020203" pitchFamily="18" charset="-78"/>
              </a:rPr>
              <a:t>Cont.,</a:t>
            </a:r>
            <a:endParaRPr lang="ar-SA" b="1" dirty="0">
              <a:latin typeface="Adobe Arabic" panose="02040503050201020203" pitchFamily="18" charset="-78"/>
              <a:cs typeface="Adobe Arabic" panose="02040503050201020203" pitchFamily="18" charset="-78"/>
            </a:endParaRPr>
          </a:p>
        </p:txBody>
      </p:sp>
      <p:sp>
        <p:nvSpPr>
          <p:cNvPr id="4" name="Rectangle 3"/>
          <p:cNvSpPr txBox="1">
            <a:spLocks noChangeArrowheads="1"/>
          </p:cNvSpPr>
          <p:nvPr/>
        </p:nvSpPr>
        <p:spPr>
          <a:xfrm>
            <a:off x="1371600" y="2011680"/>
            <a:ext cx="8229600" cy="4525963"/>
          </a:xfrm>
          <a:prstGeom prst="rect">
            <a:avLst/>
          </a:prstGeom>
        </p:spPr>
        <p:txBody>
          <a:bodyPr vert="horz" lIns="91440" tIns="45720" rIns="91440" bIns="45720" rtlCol="0">
            <a:norm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l" rtl="0"/>
            <a:r>
              <a:rPr lang="en-US" altLang="ar-SA" sz="2800" dirty="0">
                <a:latin typeface="Adobe Arabic" panose="02040503050201020203" pitchFamily="18" charset="-78"/>
                <a:cs typeface="Adobe Arabic" panose="02040503050201020203" pitchFamily="18" charset="-78"/>
              </a:rPr>
              <a:t>There are no clear-cut boundaries in the continuum from image processing at one end to computer vision at the other.</a:t>
            </a:r>
          </a:p>
          <a:p>
            <a:pPr algn="l" rtl="0"/>
            <a:r>
              <a:rPr lang="en-US" altLang="ar-SA" sz="2800" dirty="0">
                <a:latin typeface="Adobe Arabic" panose="02040503050201020203" pitchFamily="18" charset="-78"/>
                <a:cs typeface="Adobe Arabic" panose="02040503050201020203" pitchFamily="18" charset="-78"/>
              </a:rPr>
              <a:t>So, we can consider three types of computerized processes in this continuum: low-, mid-, and high-level processes.</a:t>
            </a:r>
          </a:p>
        </p:txBody>
      </p:sp>
      <p:grpSp>
        <p:nvGrpSpPr>
          <p:cNvPr id="5" name="مجموعة 4"/>
          <p:cNvGrpSpPr/>
          <p:nvPr/>
        </p:nvGrpSpPr>
        <p:grpSpPr>
          <a:xfrm>
            <a:off x="1743075" y="4389692"/>
            <a:ext cx="7486650" cy="376237"/>
            <a:chOff x="900113" y="5157788"/>
            <a:chExt cx="7486650" cy="376237"/>
          </a:xfrm>
        </p:grpSpPr>
        <p:sp>
          <p:nvSpPr>
            <p:cNvPr id="6" name="Text Box 4"/>
            <p:cNvSpPr txBox="1">
              <a:spLocks noChangeArrowheads="1"/>
            </p:cNvSpPr>
            <p:nvPr/>
          </p:nvSpPr>
          <p:spPr bwMode="auto">
            <a:xfrm>
              <a:off x="900113" y="5157788"/>
              <a:ext cx="2159000" cy="376237"/>
            </a:xfrm>
            <a:prstGeom prst="rect">
              <a:avLst/>
            </a:prstGeom>
            <a:solidFill>
              <a:srgbClr val="00759E"/>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lgn="r" rtl="1">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lgn="r" rtl="1">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lgn="r" rtl="1">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ar-SA" sz="1800"/>
                <a:t>Low-Level</a:t>
              </a:r>
            </a:p>
          </p:txBody>
        </p:sp>
        <p:sp>
          <p:nvSpPr>
            <p:cNvPr id="7" name="Line 5"/>
            <p:cNvSpPr>
              <a:spLocks noChangeShapeType="1"/>
            </p:cNvSpPr>
            <p:nvPr/>
          </p:nvSpPr>
          <p:spPr bwMode="auto">
            <a:xfrm>
              <a:off x="3059113" y="5351463"/>
              <a:ext cx="5048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r-SA"/>
            </a:p>
          </p:txBody>
        </p:sp>
        <p:sp>
          <p:nvSpPr>
            <p:cNvPr id="8" name="Text Box 6"/>
            <p:cNvSpPr txBox="1">
              <a:spLocks noChangeArrowheads="1"/>
            </p:cNvSpPr>
            <p:nvPr/>
          </p:nvSpPr>
          <p:spPr bwMode="auto">
            <a:xfrm>
              <a:off x="3563938" y="5157788"/>
              <a:ext cx="2159000" cy="376237"/>
            </a:xfrm>
            <a:prstGeom prst="rect">
              <a:avLst/>
            </a:prstGeom>
            <a:solidFill>
              <a:srgbClr val="00759E"/>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lgn="r" rtl="1">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lgn="r" rtl="1">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lgn="r" rtl="1">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ar-SA" sz="1800"/>
                <a:t>Mid-Level</a:t>
              </a:r>
            </a:p>
          </p:txBody>
        </p:sp>
        <p:sp>
          <p:nvSpPr>
            <p:cNvPr id="9" name="Line 7"/>
            <p:cNvSpPr>
              <a:spLocks noChangeShapeType="1"/>
            </p:cNvSpPr>
            <p:nvPr/>
          </p:nvSpPr>
          <p:spPr bwMode="auto">
            <a:xfrm>
              <a:off x="5722938" y="5345906"/>
              <a:ext cx="5048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ar-SA"/>
            </a:p>
          </p:txBody>
        </p:sp>
        <p:sp>
          <p:nvSpPr>
            <p:cNvPr id="10" name="Text Box 8"/>
            <p:cNvSpPr txBox="1">
              <a:spLocks noChangeArrowheads="1"/>
            </p:cNvSpPr>
            <p:nvPr/>
          </p:nvSpPr>
          <p:spPr bwMode="auto">
            <a:xfrm>
              <a:off x="6227763" y="5157788"/>
              <a:ext cx="2159000" cy="376237"/>
            </a:xfrm>
            <a:prstGeom prst="rect">
              <a:avLst/>
            </a:prstGeom>
            <a:solidFill>
              <a:srgbClr val="00759E"/>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lgn="r" rtl="1">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lgn="r" rtl="1">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lgn="r" rtl="1">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ar-SA" sz="1800"/>
                <a:t>High-Level</a:t>
              </a:r>
            </a:p>
          </p:txBody>
        </p:sp>
      </p:grpSp>
    </p:spTree>
    <p:extLst>
      <p:ext uri="{BB962C8B-B14F-4D97-AF65-F5344CB8AC3E}">
        <p14:creationId xmlns:p14="http://schemas.microsoft.com/office/powerpoint/2010/main" val="12545543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211580" y="365760"/>
            <a:ext cx="9601200" cy="1485900"/>
          </a:xfrm>
        </p:spPr>
        <p:txBody>
          <a:bodyPr>
            <a:normAutofit/>
          </a:bodyPr>
          <a:lstStyle/>
          <a:p>
            <a:r>
              <a:rPr lang="en-US" sz="6000" b="1" dirty="0">
                <a:latin typeface="Adobe Arabic" panose="02040503050201020203" pitchFamily="18" charset="-78"/>
                <a:ea typeface="+mn-ea"/>
                <a:cs typeface="Adobe Arabic" panose="02040503050201020203" pitchFamily="18" charset="-78"/>
              </a:rPr>
              <a:t>Cont.,</a:t>
            </a:r>
            <a:endParaRPr lang="ar-SA" sz="6000" b="1" dirty="0">
              <a:latin typeface="Adobe Arabic" panose="02040503050201020203" pitchFamily="18" charset="-78"/>
              <a:ea typeface="+mn-ea"/>
              <a:cs typeface="Adobe Arabic" panose="02040503050201020203" pitchFamily="18" charset="-78"/>
            </a:endParaRPr>
          </a:p>
        </p:txBody>
      </p:sp>
      <p:sp>
        <p:nvSpPr>
          <p:cNvPr id="4" name="Rectangle 3"/>
          <p:cNvSpPr txBox="1">
            <a:spLocks noChangeArrowheads="1"/>
          </p:cNvSpPr>
          <p:nvPr/>
        </p:nvSpPr>
        <p:spPr>
          <a:xfrm>
            <a:off x="1371600" y="2011680"/>
            <a:ext cx="8229600" cy="4525963"/>
          </a:xfrm>
          <a:prstGeom prst="rect">
            <a:avLst/>
          </a:prstGeom>
        </p:spPr>
        <p:txBody>
          <a:bodyPr vert="horz" lIns="91440" tIns="45720" rIns="91440" bIns="45720" rtlCol="0">
            <a:norm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l" rtl="0"/>
            <a:endParaRPr lang="en-US" altLang="ar-SA" dirty="0" smtClean="0"/>
          </a:p>
        </p:txBody>
      </p:sp>
      <p:sp>
        <p:nvSpPr>
          <p:cNvPr id="11" name="Rectangle 3"/>
          <p:cNvSpPr txBox="1">
            <a:spLocks noChangeArrowheads="1"/>
          </p:cNvSpPr>
          <p:nvPr/>
        </p:nvSpPr>
        <p:spPr>
          <a:xfrm>
            <a:off x="937260" y="1005840"/>
            <a:ext cx="10515600" cy="5200649"/>
          </a:xfrm>
          <a:prstGeom prst="rect">
            <a:avLst/>
          </a:prstGeom>
        </p:spPr>
        <p:txBody>
          <a:bodyPr vert="horz" lIns="91440" tIns="45720" rIns="91440" bIns="45720" rtlCol="0">
            <a:no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l" rtl="0"/>
            <a:endParaRPr lang="en-US" altLang="ar-SA" sz="1100" dirty="0" smtClean="0"/>
          </a:p>
          <a:p>
            <a:pPr algn="l" rtl="0">
              <a:lnSpc>
                <a:spcPct val="114000"/>
              </a:lnSpc>
            </a:pPr>
            <a:r>
              <a:rPr lang="en-US" altLang="ar-SA" sz="2800" dirty="0">
                <a:latin typeface="Adobe Arabic" panose="02040503050201020203" pitchFamily="18" charset="-78"/>
                <a:cs typeface="Adobe Arabic" panose="02040503050201020203" pitchFamily="18" charset="-78"/>
              </a:rPr>
              <a:t>Low-level processes involve primitive operations such as noise reducing, contrast enhancement, and image sharpening.</a:t>
            </a:r>
          </a:p>
          <a:p>
            <a:pPr algn="l" rtl="0">
              <a:lnSpc>
                <a:spcPct val="114000"/>
              </a:lnSpc>
            </a:pPr>
            <a:r>
              <a:rPr lang="en-US" altLang="ar-SA" sz="2800" dirty="0">
                <a:latin typeface="Adobe Arabic" panose="02040503050201020203" pitchFamily="18" charset="-78"/>
                <a:cs typeface="Adobe Arabic" panose="02040503050201020203" pitchFamily="18" charset="-78"/>
              </a:rPr>
              <a:t>Mid-level processing on images involves tasks such as segmentation, description of those objects to reduce them to a form suitable for computer processing.</a:t>
            </a:r>
            <a:endParaRPr lang="ar-EG" altLang="ar-SA" sz="2800" dirty="0">
              <a:latin typeface="Adobe Arabic" panose="02040503050201020203" pitchFamily="18" charset="-78"/>
              <a:cs typeface="Adobe Arabic" panose="02040503050201020203" pitchFamily="18" charset="-78"/>
            </a:endParaRPr>
          </a:p>
          <a:p>
            <a:pPr algn="l" rtl="0">
              <a:lnSpc>
                <a:spcPct val="114000"/>
              </a:lnSpc>
            </a:pPr>
            <a:r>
              <a:rPr lang="en-US" altLang="ar-SA" sz="2800" dirty="0">
                <a:latin typeface="Adobe Arabic" panose="02040503050201020203" pitchFamily="18" charset="-78"/>
                <a:cs typeface="Adobe Arabic" panose="02040503050201020203" pitchFamily="18" charset="-78"/>
              </a:rPr>
              <a:t>Higher-level processing involves “making sense” of an ensemble of recognized objects, as in image analysis, and, at the far end of the continuum, performing the cognitive functions</a:t>
            </a:r>
            <a:r>
              <a:rPr lang="en-US" altLang="ar-SA" sz="2800" dirty="0" smtClean="0">
                <a:latin typeface="Adobe Arabic" panose="02040503050201020203" pitchFamily="18" charset="-78"/>
                <a:cs typeface="Adobe Arabic" panose="02040503050201020203" pitchFamily="18" charset="-78"/>
              </a:rPr>
              <a:t>.</a:t>
            </a:r>
            <a:endParaRPr lang="en-US" altLang="ar-SA" sz="2800" dirty="0">
              <a:latin typeface="Adobe Arabic" panose="02040503050201020203" pitchFamily="18" charset="-78"/>
              <a:cs typeface="Adobe Arabic" panose="02040503050201020203" pitchFamily="18" charset="-78"/>
            </a:endParaRPr>
          </a:p>
          <a:p>
            <a:pPr algn="l" rtl="0">
              <a:lnSpc>
                <a:spcPct val="114000"/>
              </a:lnSpc>
            </a:pPr>
            <a:r>
              <a:rPr lang="en-US" altLang="ar-SA" sz="2800" dirty="0">
                <a:latin typeface="Adobe Arabic" panose="02040503050201020203" pitchFamily="18" charset="-78"/>
                <a:cs typeface="Adobe Arabic" panose="02040503050201020203" pitchFamily="18" charset="-78"/>
              </a:rPr>
              <a:t>Thus, digital image processing encompasses processes whose </a:t>
            </a:r>
            <a:r>
              <a:rPr lang="en-US" altLang="ar-SA" sz="2800" dirty="0">
                <a:solidFill>
                  <a:schemeClr val="accent5">
                    <a:lumMod val="75000"/>
                  </a:schemeClr>
                </a:solidFill>
                <a:latin typeface="Adobe Arabic" panose="02040503050201020203" pitchFamily="18" charset="-78"/>
                <a:cs typeface="Adobe Arabic" panose="02040503050201020203" pitchFamily="18" charset="-78"/>
              </a:rPr>
              <a:t>inputs and outputs </a:t>
            </a:r>
            <a:r>
              <a:rPr lang="en-US" altLang="ar-SA" sz="2800" dirty="0">
                <a:latin typeface="Adobe Arabic" panose="02040503050201020203" pitchFamily="18" charset="-78"/>
                <a:cs typeface="Adobe Arabic" panose="02040503050201020203" pitchFamily="18" charset="-78"/>
              </a:rPr>
              <a:t>are images and, in addition, encompasses processes that extract attributes from images, up to and including the recognition of individual objects.</a:t>
            </a:r>
          </a:p>
        </p:txBody>
      </p:sp>
    </p:spTree>
    <p:extLst>
      <p:ext uri="{BB962C8B-B14F-4D97-AF65-F5344CB8AC3E}">
        <p14:creationId xmlns:p14="http://schemas.microsoft.com/office/powerpoint/2010/main" val="1903346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54380" y="194310"/>
            <a:ext cx="10309860" cy="1200150"/>
          </a:xfrm>
        </p:spPr>
        <p:txBody>
          <a:bodyPr>
            <a:noAutofit/>
          </a:bodyPr>
          <a:lstStyle/>
          <a:p>
            <a:r>
              <a:rPr lang="en-US" altLang="ar-SA" sz="6000" b="1" dirty="0">
                <a:latin typeface="Adobe Arabic" panose="02040503050201020203" pitchFamily="18" charset="-78"/>
                <a:ea typeface="+mn-ea"/>
                <a:cs typeface="Adobe Arabic" panose="02040503050201020203" pitchFamily="18" charset="-78"/>
              </a:rPr>
              <a:t>The Origins of Digital Image Processing</a:t>
            </a:r>
            <a:endParaRPr lang="ar-SA" sz="6000" b="1" dirty="0">
              <a:latin typeface="Adobe Arabic" panose="02040503050201020203" pitchFamily="18" charset="-78"/>
              <a:ea typeface="+mn-ea"/>
              <a:cs typeface="Adobe Arabic" panose="02040503050201020203" pitchFamily="18" charset="-78"/>
            </a:endParaRPr>
          </a:p>
        </p:txBody>
      </p:sp>
      <p:sp>
        <p:nvSpPr>
          <p:cNvPr id="3" name="عنصر نائب للمحتوى 2"/>
          <p:cNvSpPr>
            <a:spLocks noGrp="1"/>
          </p:cNvSpPr>
          <p:nvPr>
            <p:ph idx="1"/>
          </p:nvPr>
        </p:nvSpPr>
        <p:spPr>
          <a:xfrm>
            <a:off x="971550" y="1623060"/>
            <a:ext cx="10801350" cy="4594860"/>
          </a:xfrm>
        </p:spPr>
        <p:txBody>
          <a:bodyPr>
            <a:normAutofit/>
          </a:bodyPr>
          <a:lstStyle/>
          <a:p>
            <a:pPr algn="l" rtl="0"/>
            <a:r>
              <a:rPr lang="en-US" altLang="ar-SA" sz="2400" dirty="0">
                <a:latin typeface="Adobe Arabic" panose="02040503050201020203" pitchFamily="18" charset="-78"/>
                <a:cs typeface="Adobe Arabic" panose="02040503050201020203" pitchFamily="18" charset="-78"/>
              </a:rPr>
              <a:t>One of the first applications of digital images was in the newspaper industry, when pictures were first sent by submarine cable between London and New York (</a:t>
            </a:r>
            <a:r>
              <a:rPr lang="en-US" altLang="ar-SA" sz="2400" i="1" dirty="0" err="1">
                <a:latin typeface="Adobe Arabic" panose="02040503050201020203" pitchFamily="18" charset="-78"/>
                <a:cs typeface="Adobe Arabic" panose="02040503050201020203" pitchFamily="18" charset="-78"/>
              </a:rPr>
              <a:t>Bartlane</a:t>
            </a:r>
            <a:r>
              <a:rPr lang="en-US" altLang="ar-SA" sz="2400" i="1" dirty="0">
                <a:latin typeface="Adobe Arabic" panose="02040503050201020203" pitchFamily="18" charset="-78"/>
                <a:cs typeface="Adobe Arabic" panose="02040503050201020203" pitchFamily="18" charset="-78"/>
              </a:rPr>
              <a:t> cable</a:t>
            </a:r>
            <a:r>
              <a:rPr lang="en-US" altLang="ar-SA" sz="2400" dirty="0" smtClean="0">
                <a:latin typeface="Adobe Arabic" panose="02040503050201020203" pitchFamily="18" charset="-78"/>
                <a:cs typeface="Adobe Arabic" panose="02040503050201020203" pitchFamily="18" charset="-78"/>
              </a:rPr>
              <a:t>).</a:t>
            </a:r>
          </a:p>
          <a:p>
            <a:pPr algn="l" rtl="0"/>
            <a:endParaRPr lang="en-US" altLang="ar-SA" sz="2400" dirty="0">
              <a:latin typeface="Adobe Arabic" panose="02040503050201020203" pitchFamily="18" charset="-78"/>
              <a:cs typeface="Adobe Arabic" panose="02040503050201020203" pitchFamily="18" charset="-78"/>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697" y="2304574"/>
            <a:ext cx="2376487"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4453416" y="2363153"/>
            <a:ext cx="5256212" cy="831850"/>
          </a:xfrm>
          <a:prstGeom prst="rect">
            <a:avLst/>
          </a:prstGeom>
          <a:solidFill>
            <a:srgbClr val="00759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lgn="r" rtl="1">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lgn="r" rtl="1">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lgn="r" rtl="1">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l" rtl="0" eaLnBrk="1" hangingPunct="1">
              <a:spcBef>
                <a:spcPct val="50000"/>
              </a:spcBef>
              <a:buClrTx/>
              <a:buSzTx/>
              <a:buFontTx/>
              <a:buNone/>
            </a:pPr>
            <a:r>
              <a:rPr lang="en-US" altLang="ar-SA" sz="2400"/>
              <a:t>- produced in 1921 (telegraph)</a:t>
            </a:r>
          </a:p>
          <a:p>
            <a:pPr algn="l" rtl="0" eaLnBrk="1" hangingPunct="1">
              <a:spcBef>
                <a:spcPct val="0"/>
              </a:spcBef>
              <a:buClrTx/>
              <a:buSzTx/>
              <a:buFontTx/>
              <a:buNone/>
            </a:pPr>
            <a:r>
              <a:rPr lang="en-US" altLang="ar-SA" sz="2400"/>
              <a:t>- five distinct levels of gray</a:t>
            </a:r>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33" y="3195003"/>
            <a:ext cx="130810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7"/>
          <p:cNvSpPr txBox="1">
            <a:spLocks noChangeArrowheads="1"/>
          </p:cNvSpPr>
          <p:nvPr/>
        </p:nvSpPr>
        <p:spPr bwMode="auto">
          <a:xfrm>
            <a:off x="2058433" y="3665538"/>
            <a:ext cx="5256213" cy="831850"/>
          </a:xfrm>
          <a:prstGeom prst="rect">
            <a:avLst/>
          </a:prstGeom>
          <a:solidFill>
            <a:srgbClr val="00759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lgn="r" rtl="1">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lgn="r" rtl="1">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lgn="r" rtl="1">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l" rtl="0" eaLnBrk="1" hangingPunct="1">
              <a:spcBef>
                <a:spcPct val="50000"/>
              </a:spcBef>
              <a:buClrTx/>
              <a:buSzTx/>
              <a:buFontTx/>
              <a:buNone/>
            </a:pPr>
            <a:r>
              <a:rPr lang="en-US" altLang="ar-SA" sz="2400" dirty="0"/>
              <a:t>- produced in 1922 (telegraph)</a:t>
            </a:r>
          </a:p>
          <a:p>
            <a:pPr algn="l" rtl="0" eaLnBrk="1" hangingPunct="1">
              <a:spcBef>
                <a:spcPct val="0"/>
              </a:spcBef>
              <a:buClrTx/>
              <a:buSzTx/>
              <a:buFontTx/>
              <a:buNone/>
            </a:pPr>
            <a:r>
              <a:rPr lang="en-US" altLang="ar-SA" sz="2400" dirty="0"/>
              <a:t>- </a:t>
            </a:r>
            <a:r>
              <a:rPr lang="en-US" altLang="ar-SA" sz="1800" dirty="0"/>
              <a:t>after the signals had crossed the Atlantic twice</a:t>
            </a:r>
          </a:p>
        </p:txBody>
      </p:sp>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4687" y="4497388"/>
            <a:ext cx="2627313" cy="233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5"/>
          <p:cNvSpPr txBox="1">
            <a:spLocks noChangeArrowheads="1"/>
          </p:cNvSpPr>
          <p:nvPr/>
        </p:nvSpPr>
        <p:spPr bwMode="auto">
          <a:xfrm>
            <a:off x="4597400" y="5480685"/>
            <a:ext cx="4967287" cy="831850"/>
          </a:xfrm>
          <a:prstGeom prst="rect">
            <a:avLst/>
          </a:prstGeom>
          <a:solidFill>
            <a:srgbClr val="00759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lgn="r" rtl="1">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lgn="r" rtl="1">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lgn="r" rtl="1">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l" rtl="0" eaLnBrk="1" hangingPunct="1">
              <a:spcBef>
                <a:spcPct val="50000"/>
              </a:spcBef>
              <a:buClrTx/>
              <a:buSzTx/>
              <a:buFontTx/>
              <a:buNone/>
            </a:pPr>
            <a:r>
              <a:rPr lang="en-US" altLang="ar-SA" sz="2400"/>
              <a:t>- produced in 1929 (telegraph)</a:t>
            </a:r>
          </a:p>
          <a:p>
            <a:pPr algn="l" rtl="0" eaLnBrk="1" hangingPunct="1">
              <a:spcBef>
                <a:spcPct val="0"/>
              </a:spcBef>
              <a:buClrTx/>
              <a:buSzTx/>
              <a:buFontTx/>
              <a:buNone/>
            </a:pPr>
            <a:r>
              <a:rPr lang="en-US" altLang="ar-SA" sz="2400"/>
              <a:t>- 15 distinct levels of gray</a:t>
            </a:r>
          </a:p>
        </p:txBody>
      </p:sp>
    </p:spTree>
    <p:extLst>
      <p:ext uri="{BB962C8B-B14F-4D97-AF65-F5344CB8AC3E}">
        <p14:creationId xmlns:p14="http://schemas.microsoft.com/office/powerpoint/2010/main" val="2431130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54380" y="194310"/>
            <a:ext cx="10309860" cy="1200150"/>
          </a:xfrm>
        </p:spPr>
        <p:txBody>
          <a:bodyPr>
            <a:noAutofit/>
          </a:bodyPr>
          <a:lstStyle/>
          <a:p>
            <a:r>
              <a:rPr lang="en-US" altLang="ar-SA" sz="6000" b="1" dirty="0">
                <a:latin typeface="Adobe Arabic" panose="02040503050201020203" pitchFamily="18" charset="-78"/>
                <a:ea typeface="+mn-ea"/>
                <a:cs typeface="Adobe Arabic" panose="02040503050201020203" pitchFamily="18" charset="-78"/>
              </a:rPr>
              <a:t>The Origins of Digital Image Processing</a:t>
            </a:r>
            <a:endParaRPr lang="ar-SA" sz="6000" b="1" dirty="0">
              <a:latin typeface="Adobe Arabic" panose="02040503050201020203" pitchFamily="18" charset="-78"/>
              <a:ea typeface="+mn-ea"/>
              <a:cs typeface="Adobe Arabic" panose="02040503050201020203" pitchFamily="18" charset="-78"/>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2568356"/>
            <a:ext cx="2376487" cy="3638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2614076"/>
            <a:ext cx="2701290" cy="363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3137" y="2614076"/>
            <a:ext cx="2627313" cy="3592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مستطيل 10"/>
          <p:cNvSpPr/>
          <p:nvPr/>
        </p:nvSpPr>
        <p:spPr>
          <a:xfrm>
            <a:off x="853439" y="1658243"/>
            <a:ext cx="9832921" cy="461665"/>
          </a:xfrm>
          <a:prstGeom prst="rect">
            <a:avLst/>
          </a:prstGeom>
        </p:spPr>
        <p:txBody>
          <a:bodyPr wrap="square">
            <a:spAutoFit/>
          </a:bodyPr>
          <a:lstStyle/>
          <a:p>
            <a:r>
              <a:rPr lang="en-US" altLang="ar-SA" sz="2400" dirty="0">
                <a:latin typeface="Adobe Arabic" panose="02040503050201020203" pitchFamily="18" charset="-78"/>
                <a:cs typeface="Adobe Arabic" panose="02040503050201020203" pitchFamily="18" charset="-78"/>
              </a:rPr>
              <a:t>The history of </a:t>
            </a:r>
            <a:r>
              <a:rPr lang="en-US" altLang="ar-SA" sz="2400" i="1" dirty="0">
                <a:latin typeface="Adobe Arabic" panose="02040503050201020203" pitchFamily="18" charset="-78"/>
                <a:cs typeface="Adobe Arabic" panose="02040503050201020203" pitchFamily="18" charset="-78"/>
              </a:rPr>
              <a:t>digital image processing</a:t>
            </a:r>
            <a:r>
              <a:rPr lang="en-US" altLang="ar-SA" sz="2400" dirty="0">
                <a:latin typeface="Adobe Arabic" panose="02040503050201020203" pitchFamily="18" charset="-78"/>
                <a:cs typeface="Adobe Arabic" panose="02040503050201020203" pitchFamily="18" charset="-78"/>
              </a:rPr>
              <a:t> is intimately tied to the development of the digital computer</a:t>
            </a:r>
          </a:p>
        </p:txBody>
      </p:sp>
    </p:spTree>
    <p:extLst>
      <p:ext uri="{BB962C8B-B14F-4D97-AF65-F5344CB8AC3E}">
        <p14:creationId xmlns:p14="http://schemas.microsoft.com/office/powerpoint/2010/main" val="9935380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54380" y="194310"/>
            <a:ext cx="10309860" cy="1200150"/>
          </a:xfrm>
        </p:spPr>
        <p:txBody>
          <a:bodyPr>
            <a:noAutofit/>
          </a:bodyPr>
          <a:lstStyle/>
          <a:p>
            <a:r>
              <a:rPr lang="en-US" altLang="ar-SA" sz="6000" b="1" dirty="0" smtClean="0">
                <a:latin typeface="Adobe Arabic" panose="02040503050201020203" pitchFamily="18" charset="-78"/>
                <a:ea typeface="+mn-ea"/>
                <a:cs typeface="Adobe Arabic" panose="02040503050201020203" pitchFamily="18" charset="-78"/>
              </a:rPr>
              <a:t> </a:t>
            </a:r>
            <a:r>
              <a:rPr lang="en-US" sz="6000" b="1" dirty="0">
                <a:latin typeface="Adobe Arabic" panose="02040503050201020203" pitchFamily="18" charset="-78"/>
                <a:ea typeface="+mn-ea"/>
                <a:cs typeface="Adobe Arabic" panose="02040503050201020203" pitchFamily="18" charset="-78"/>
              </a:rPr>
              <a:t>Cont.,</a:t>
            </a:r>
            <a:endParaRPr lang="ar-SA" sz="6000" b="1" dirty="0">
              <a:latin typeface="Adobe Arabic" panose="02040503050201020203" pitchFamily="18" charset="-78"/>
              <a:ea typeface="+mn-ea"/>
              <a:cs typeface="Adobe Arabic" panose="02040503050201020203" pitchFamily="18" charset="-78"/>
            </a:endParaRPr>
          </a:p>
        </p:txBody>
      </p:sp>
      <p:sp>
        <p:nvSpPr>
          <p:cNvPr id="7" name="Rectangle 3"/>
          <p:cNvSpPr txBox="1">
            <a:spLocks noChangeArrowheads="1"/>
          </p:cNvSpPr>
          <p:nvPr/>
        </p:nvSpPr>
        <p:spPr>
          <a:xfrm>
            <a:off x="656932" y="1034968"/>
            <a:ext cx="10218420" cy="1805940"/>
          </a:xfrm>
          <a:prstGeom prst="rect">
            <a:avLst/>
          </a:prstGeom>
        </p:spPr>
        <p:txBody>
          <a:bodyPr vert="horz" lIns="91440" tIns="45720" rIns="91440" bIns="45720" rtlCol="0">
            <a:norm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l" rtl="0"/>
            <a:r>
              <a:rPr lang="en-US" altLang="ar-SA" dirty="0" smtClean="0"/>
              <a:t>The first computers powerful enough to carry out meaningful image processing tasks appeared in the early 1960s.</a:t>
            </a:r>
          </a:p>
          <a:p>
            <a:pPr algn="l" rtl="0"/>
            <a:endParaRPr lang="en-US" altLang="ar-SA" dirty="0" smtClean="0"/>
          </a:p>
        </p:txBody>
      </p:sp>
      <p:sp>
        <p:nvSpPr>
          <p:cNvPr id="10" name="Text Box 5"/>
          <p:cNvSpPr txBox="1">
            <a:spLocks noChangeArrowheads="1"/>
          </p:cNvSpPr>
          <p:nvPr/>
        </p:nvSpPr>
        <p:spPr bwMode="auto">
          <a:xfrm>
            <a:off x="874102" y="1996615"/>
            <a:ext cx="11218838" cy="1238075"/>
          </a:xfrm>
          <a:prstGeom prst="rect">
            <a:avLst/>
          </a:prstGeom>
          <a:solidFill>
            <a:srgbClr val="00759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lgn="r" rtl="1">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lgn="r" rtl="1">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lgn="r" rtl="1">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l" rtl="0" eaLnBrk="1" hangingPunct="1">
              <a:spcBef>
                <a:spcPct val="0"/>
              </a:spcBef>
              <a:buClrTx/>
              <a:buSzTx/>
              <a:buFontTx/>
              <a:buNone/>
            </a:pPr>
            <a:r>
              <a:rPr lang="en-US" altLang="ar-SA" sz="2400" dirty="0"/>
              <a:t>- In 1964 when pictures of the moon transmitted by Ranger 7.</a:t>
            </a:r>
          </a:p>
          <a:p>
            <a:pPr algn="l" rtl="0" eaLnBrk="1" hangingPunct="1">
              <a:spcBef>
                <a:spcPct val="0"/>
              </a:spcBef>
              <a:buClrTx/>
              <a:buSzTx/>
              <a:buFontTx/>
              <a:buNone/>
            </a:pPr>
            <a:r>
              <a:rPr lang="en-US" altLang="ar-SA" sz="2400" dirty="0"/>
              <a:t>- processed by a computer to correct various types of image distortion inherent in the on-board television camera.</a:t>
            </a:r>
          </a:p>
        </p:txBody>
      </p:sp>
      <p:sp>
        <p:nvSpPr>
          <p:cNvPr id="12" name="Text Box 5"/>
          <p:cNvSpPr txBox="1">
            <a:spLocks noChangeArrowheads="1"/>
          </p:cNvSpPr>
          <p:nvPr/>
        </p:nvSpPr>
        <p:spPr bwMode="auto">
          <a:xfrm>
            <a:off x="754380" y="3601556"/>
            <a:ext cx="11338560" cy="2382191"/>
          </a:xfrm>
          <a:prstGeom prst="rect">
            <a:avLst/>
          </a:prstGeom>
          <a:solidFill>
            <a:srgbClr val="00759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lgn="r" rtl="1">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lgn="r" rtl="1">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lgn="r" rtl="1">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r>
              <a:rPr lang="ar-SA" sz="2400" dirty="0"/>
              <a:t>ي عام 1964، قامت مركبة رينجر 7 بالتقاط ونقل صور للقمر. تم التقاط هذه الصور باستخدام كاميرا تلفزيونية موجودة على متن المركبة. ومع ذلك، كانت الصور التي تم استلامها من رينجر 7 تعاني من أنواع مختلفة من التشوهات في الصورة ناتجة عن عيوب الكاميرا وأخطاء النقل.</a:t>
            </a:r>
          </a:p>
          <a:p>
            <a:r>
              <a:rPr lang="ar-SA" sz="2400" dirty="0"/>
              <a:t>لتصحيح هذه التشوهات وتحسين جودة الصور، تم استخدام تقنيات معالجة الصور عن طريق الحاسوب. تم تحويل الصور إلى تنسيق رقمي وإدخالها إلى نظام حاسوبي، حيث تم استخدام خوارزميات وبرامج لأداء تصحيح وتحسين الصور.</a:t>
            </a:r>
          </a:p>
        </p:txBody>
      </p:sp>
    </p:spTree>
    <p:extLst>
      <p:ext uri="{BB962C8B-B14F-4D97-AF65-F5344CB8AC3E}">
        <p14:creationId xmlns:p14="http://schemas.microsoft.com/office/powerpoint/2010/main" val="3080795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4" y="355530"/>
            <a:ext cx="8345805" cy="611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9275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82980" y="274320"/>
            <a:ext cx="9349740" cy="85725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Image </a:t>
            </a:r>
            <a:r>
              <a:rPr lang="en-US" sz="6000" b="1" dirty="0">
                <a:latin typeface="Adobe Arabic" panose="02040503050201020203" pitchFamily="18" charset="-78"/>
                <a:ea typeface="+mn-ea"/>
                <a:cs typeface="Adobe Arabic" panose="02040503050201020203" pitchFamily="18" charset="-78"/>
              </a:rPr>
              <a:t>Types </a:t>
            </a:r>
            <a:endParaRPr lang="ar-SA" sz="6000" b="1" dirty="0">
              <a:latin typeface="Adobe Arabic" panose="02040503050201020203" pitchFamily="18" charset="-78"/>
              <a:ea typeface="+mn-ea"/>
              <a:cs typeface="Adobe Arabic" panose="02040503050201020203" pitchFamily="18" charset="-78"/>
            </a:endParaRPr>
          </a:p>
        </p:txBody>
      </p:sp>
      <p:sp>
        <p:nvSpPr>
          <p:cNvPr id="5" name="عنصر نائب للمحتوى 4"/>
          <p:cNvSpPr>
            <a:spLocks noGrp="1"/>
          </p:cNvSpPr>
          <p:nvPr>
            <p:ph idx="1"/>
          </p:nvPr>
        </p:nvSpPr>
        <p:spPr>
          <a:xfrm>
            <a:off x="1097280" y="1543050"/>
            <a:ext cx="9601200" cy="3581400"/>
          </a:xfrm>
        </p:spPr>
        <p:txBody>
          <a:bodyPr>
            <a:normAutofit/>
          </a:bodyPr>
          <a:lstStyle/>
          <a:p>
            <a:pPr marL="0" indent="0" algn="l" rtl="0">
              <a:buNone/>
              <a:defRPr/>
            </a:pPr>
            <a:r>
              <a:rPr lang="en-US" sz="3600" dirty="0">
                <a:latin typeface="Adobe Arabic" panose="02040503050201020203" pitchFamily="18" charset="-78"/>
                <a:cs typeface="Adobe Arabic" panose="02040503050201020203" pitchFamily="18" charset="-78"/>
              </a:rPr>
              <a:t>Image types according to </a:t>
            </a:r>
            <a:r>
              <a:rPr lang="en-US" sz="3600" dirty="0" smtClean="0">
                <a:latin typeface="Adobe Arabic" panose="02040503050201020203" pitchFamily="18" charset="-78"/>
                <a:cs typeface="Adobe Arabic" panose="02040503050201020203" pitchFamily="18" charset="-78"/>
              </a:rPr>
              <a:t>color :</a:t>
            </a:r>
            <a:endParaRPr lang="en-US" sz="3600" dirty="0">
              <a:latin typeface="Adobe Arabic" panose="02040503050201020203" pitchFamily="18" charset="-78"/>
              <a:cs typeface="Adobe Arabic" panose="02040503050201020203" pitchFamily="18" charset="-78"/>
            </a:endParaRPr>
          </a:p>
          <a:p>
            <a:pPr marL="0" indent="0" algn="l" rtl="0">
              <a:buNone/>
              <a:defRPr/>
            </a:pPr>
            <a:r>
              <a:rPr lang="en-US" sz="3600" dirty="0">
                <a:latin typeface="Adobe Arabic" panose="02040503050201020203" pitchFamily="18" charset="-78"/>
                <a:cs typeface="Adobe Arabic" panose="02040503050201020203" pitchFamily="18" charset="-78"/>
              </a:rPr>
              <a:t>    </a:t>
            </a:r>
            <a:r>
              <a:rPr lang="en-US" sz="3600" dirty="0" smtClean="0">
                <a:latin typeface="Adobe Arabic" panose="02040503050201020203" pitchFamily="18" charset="-78"/>
                <a:cs typeface="Adobe Arabic" panose="02040503050201020203" pitchFamily="18" charset="-78"/>
              </a:rPr>
              <a:t>1-color RGB</a:t>
            </a:r>
          </a:p>
          <a:p>
            <a:pPr marL="0" indent="0" algn="l" rtl="0">
              <a:buNone/>
              <a:defRPr/>
            </a:pPr>
            <a:r>
              <a:rPr lang="en-US" sz="3600" dirty="0">
                <a:latin typeface="Adobe Arabic" panose="02040503050201020203" pitchFamily="18" charset="-78"/>
                <a:cs typeface="Adobe Arabic" panose="02040503050201020203" pitchFamily="18" charset="-78"/>
              </a:rPr>
              <a:t> </a:t>
            </a:r>
            <a:r>
              <a:rPr lang="en-US" sz="3600" dirty="0" smtClean="0">
                <a:latin typeface="Adobe Arabic" panose="02040503050201020203" pitchFamily="18" charset="-78"/>
                <a:cs typeface="Adobe Arabic" panose="02040503050201020203" pitchFamily="18" charset="-78"/>
              </a:rPr>
              <a:t>    2-Binary</a:t>
            </a:r>
          </a:p>
          <a:p>
            <a:pPr marL="0" indent="0" algn="l" rtl="0">
              <a:buNone/>
              <a:defRPr/>
            </a:pPr>
            <a:r>
              <a:rPr lang="en-US" sz="3600" dirty="0">
                <a:latin typeface="Adobe Arabic" panose="02040503050201020203" pitchFamily="18" charset="-78"/>
                <a:cs typeface="Adobe Arabic" panose="02040503050201020203" pitchFamily="18" charset="-78"/>
              </a:rPr>
              <a:t> </a:t>
            </a:r>
            <a:r>
              <a:rPr lang="en-US" sz="3600" dirty="0" smtClean="0">
                <a:latin typeface="Adobe Arabic" panose="02040503050201020203" pitchFamily="18" charset="-78"/>
                <a:cs typeface="Adobe Arabic" panose="02040503050201020203" pitchFamily="18" charset="-78"/>
              </a:rPr>
              <a:t>     3-gray</a:t>
            </a:r>
            <a:endParaRPr lang="ar-SA" sz="36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188891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82980" y="274320"/>
            <a:ext cx="9349740" cy="857250"/>
          </a:xfrm>
        </p:spPr>
        <p:txBody>
          <a:bodyPr>
            <a:noAutofit/>
          </a:bodyPr>
          <a:lstStyle/>
          <a:p>
            <a:pPr rtl="0">
              <a:defRPr/>
            </a:pPr>
            <a:r>
              <a:rPr lang="en-US" sz="6000" b="1" dirty="0">
                <a:latin typeface="Adobe Arabic" panose="02040503050201020203" pitchFamily="18" charset="-78"/>
                <a:cs typeface="Adobe Arabic" panose="02040503050201020203" pitchFamily="18" charset="-78"/>
              </a:rPr>
              <a:t>Binary image</a:t>
            </a:r>
          </a:p>
        </p:txBody>
      </p:sp>
      <p:sp>
        <p:nvSpPr>
          <p:cNvPr id="5" name="عنصر نائب للمحتوى 4"/>
          <p:cNvSpPr>
            <a:spLocks noGrp="1"/>
          </p:cNvSpPr>
          <p:nvPr>
            <p:ph idx="1"/>
          </p:nvPr>
        </p:nvSpPr>
        <p:spPr>
          <a:xfrm>
            <a:off x="1097280" y="1543049"/>
            <a:ext cx="9601200" cy="4339957"/>
          </a:xfrm>
        </p:spPr>
        <p:txBody>
          <a:bodyPr>
            <a:normAutofit/>
          </a:bodyPr>
          <a:lstStyle/>
          <a:p>
            <a:pPr marL="0" indent="0" algn="l" rtl="0">
              <a:buNone/>
              <a:defRPr/>
            </a:pPr>
            <a:r>
              <a:rPr lang="en-US" sz="3600" dirty="0" smtClean="0">
                <a:latin typeface="Adobe Arabic" panose="02040503050201020203" pitchFamily="18" charset="-78"/>
                <a:cs typeface="Adobe Arabic" panose="02040503050201020203" pitchFamily="18" charset="-78"/>
              </a:rPr>
              <a:t>      </a:t>
            </a:r>
            <a:endParaRPr lang="ar-SA" sz="3600" dirty="0">
              <a:latin typeface="Adobe Arabic" panose="02040503050201020203" pitchFamily="18" charset="-78"/>
              <a:cs typeface="Adobe Arabic" panose="02040503050201020203" pitchFamily="18" charset="-78"/>
            </a:endParaRPr>
          </a:p>
        </p:txBody>
      </p:sp>
      <p:pic>
        <p:nvPicPr>
          <p:cNvPr id="3" name="صورة 2"/>
          <p:cNvPicPr>
            <a:picLocks noChangeAspect="1"/>
          </p:cNvPicPr>
          <p:nvPr/>
        </p:nvPicPr>
        <p:blipFill>
          <a:blip r:embed="rId3"/>
          <a:stretch>
            <a:fillRect/>
          </a:stretch>
        </p:blipFill>
        <p:spPr>
          <a:xfrm>
            <a:off x="1470064" y="1740034"/>
            <a:ext cx="9977212" cy="4220091"/>
          </a:xfrm>
          <a:prstGeom prst="rect">
            <a:avLst/>
          </a:prstGeom>
        </p:spPr>
      </p:pic>
    </p:spTree>
    <p:extLst>
      <p:ext uri="{BB962C8B-B14F-4D97-AF65-F5344CB8AC3E}">
        <p14:creationId xmlns:p14="http://schemas.microsoft.com/office/powerpoint/2010/main" val="1899630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82980" y="274320"/>
            <a:ext cx="9349740" cy="857250"/>
          </a:xfrm>
        </p:spPr>
        <p:txBody>
          <a:bodyPr>
            <a:noAutofit/>
          </a:bodyPr>
          <a:lstStyle/>
          <a:p>
            <a:pPr rtl="0">
              <a:defRPr/>
            </a:pPr>
            <a:r>
              <a:rPr lang="en-US" sz="6000" b="1" dirty="0" smtClean="0">
                <a:latin typeface="Adobe Arabic" panose="02040503050201020203" pitchFamily="18" charset="-78"/>
                <a:cs typeface="Adobe Arabic" panose="02040503050201020203" pitchFamily="18" charset="-78"/>
              </a:rPr>
              <a:t>gray </a:t>
            </a:r>
            <a:r>
              <a:rPr lang="en-US" sz="6000" b="1" dirty="0">
                <a:latin typeface="Adobe Arabic" panose="02040503050201020203" pitchFamily="18" charset="-78"/>
                <a:cs typeface="Adobe Arabic" panose="02040503050201020203" pitchFamily="18" charset="-78"/>
              </a:rPr>
              <a:t>image</a:t>
            </a:r>
          </a:p>
        </p:txBody>
      </p:sp>
      <p:sp>
        <p:nvSpPr>
          <p:cNvPr id="5" name="عنصر نائب للمحتوى 4"/>
          <p:cNvSpPr>
            <a:spLocks noGrp="1"/>
          </p:cNvSpPr>
          <p:nvPr>
            <p:ph idx="1"/>
          </p:nvPr>
        </p:nvSpPr>
        <p:spPr>
          <a:xfrm>
            <a:off x="1097280" y="1543049"/>
            <a:ext cx="9601200" cy="4339957"/>
          </a:xfrm>
        </p:spPr>
        <p:txBody>
          <a:bodyPr>
            <a:normAutofit/>
          </a:bodyPr>
          <a:lstStyle/>
          <a:p>
            <a:pPr marL="0" indent="0" algn="l" rtl="0">
              <a:buNone/>
              <a:defRPr/>
            </a:pPr>
            <a:r>
              <a:rPr lang="en-US" sz="3600" dirty="0" smtClean="0">
                <a:latin typeface="Adobe Arabic" panose="02040503050201020203" pitchFamily="18" charset="-78"/>
                <a:cs typeface="Adobe Arabic" panose="02040503050201020203" pitchFamily="18" charset="-78"/>
              </a:rPr>
              <a:t>      </a:t>
            </a:r>
            <a:endParaRPr lang="ar-SA" sz="3600" dirty="0">
              <a:latin typeface="Adobe Arabic" panose="02040503050201020203" pitchFamily="18" charset="-78"/>
              <a:cs typeface="Adobe Arabic" panose="02040503050201020203" pitchFamily="18" charset="-78"/>
            </a:endParaRPr>
          </a:p>
        </p:txBody>
      </p:sp>
      <p:pic>
        <p:nvPicPr>
          <p:cNvPr id="4" name="صورة 3"/>
          <p:cNvPicPr>
            <a:picLocks noChangeAspect="1"/>
          </p:cNvPicPr>
          <p:nvPr/>
        </p:nvPicPr>
        <p:blipFill>
          <a:blip r:embed="rId3"/>
          <a:stretch>
            <a:fillRect/>
          </a:stretch>
        </p:blipFill>
        <p:spPr>
          <a:xfrm>
            <a:off x="7227066" y="1357084"/>
            <a:ext cx="3995852" cy="4867448"/>
          </a:xfrm>
          <a:prstGeom prst="rect">
            <a:avLst/>
          </a:prstGeom>
        </p:spPr>
      </p:pic>
      <p:pic>
        <p:nvPicPr>
          <p:cNvPr id="6" name="صورة 5"/>
          <p:cNvPicPr>
            <a:picLocks noChangeAspect="1"/>
          </p:cNvPicPr>
          <p:nvPr/>
        </p:nvPicPr>
        <p:blipFill>
          <a:blip r:embed="rId4"/>
          <a:stretch>
            <a:fillRect/>
          </a:stretch>
        </p:blipFill>
        <p:spPr>
          <a:xfrm>
            <a:off x="1544598" y="1357084"/>
            <a:ext cx="3842649" cy="4867448"/>
          </a:xfrm>
          <a:prstGeom prst="rect">
            <a:avLst/>
          </a:prstGeom>
        </p:spPr>
      </p:pic>
    </p:spTree>
    <p:extLst>
      <p:ext uri="{BB962C8B-B14F-4D97-AF65-F5344CB8AC3E}">
        <p14:creationId xmlns:p14="http://schemas.microsoft.com/office/powerpoint/2010/main" val="36415300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70558" y="166739"/>
            <a:ext cx="9601200" cy="987552"/>
          </a:xfrm>
        </p:spPr>
        <p:txBody>
          <a:bodyPr>
            <a:normAutofit/>
          </a:bodyPr>
          <a:lstStyle/>
          <a:p>
            <a:r>
              <a:rPr lang="en-US" altLang="ar-SA" sz="4800" b="1" dirty="0" smtClean="0">
                <a:latin typeface="Adobe Arabic" panose="02040503050201020203" pitchFamily="18" charset="-78"/>
                <a:cs typeface="Adobe Arabic" panose="02040503050201020203" pitchFamily="18" charset="-78"/>
              </a:rPr>
              <a:t>RGB Image </a:t>
            </a:r>
            <a:endParaRPr lang="ar-SA" sz="4800" b="1" dirty="0">
              <a:latin typeface="Adobe Arabic" panose="02040503050201020203" pitchFamily="18" charset="-78"/>
              <a:cs typeface="Adobe Arabic" panose="02040503050201020203" pitchFamily="18" charset="-78"/>
            </a:endParaRPr>
          </a:p>
        </p:txBody>
      </p:sp>
      <p:pic>
        <p:nvPicPr>
          <p:cNvPr id="4" name="صورة 3"/>
          <p:cNvPicPr>
            <a:picLocks noChangeAspect="1"/>
          </p:cNvPicPr>
          <p:nvPr/>
        </p:nvPicPr>
        <p:blipFill>
          <a:blip r:embed="rId3"/>
          <a:stretch>
            <a:fillRect/>
          </a:stretch>
        </p:blipFill>
        <p:spPr>
          <a:xfrm>
            <a:off x="702551" y="1071344"/>
            <a:ext cx="3831871" cy="2844307"/>
          </a:xfrm>
          <a:prstGeom prst="rect">
            <a:avLst/>
          </a:prstGeom>
        </p:spPr>
      </p:pic>
      <p:pic>
        <p:nvPicPr>
          <p:cNvPr id="6" name="صورة 5"/>
          <p:cNvPicPr>
            <a:picLocks noChangeAspect="1"/>
          </p:cNvPicPr>
          <p:nvPr/>
        </p:nvPicPr>
        <p:blipFill>
          <a:blip r:embed="rId4"/>
          <a:stretch>
            <a:fillRect/>
          </a:stretch>
        </p:blipFill>
        <p:spPr>
          <a:xfrm>
            <a:off x="4513779" y="1072872"/>
            <a:ext cx="3864518" cy="2868540"/>
          </a:xfrm>
          <a:prstGeom prst="rect">
            <a:avLst/>
          </a:prstGeom>
        </p:spPr>
      </p:pic>
      <p:pic>
        <p:nvPicPr>
          <p:cNvPr id="7" name="صورة 6"/>
          <p:cNvPicPr>
            <a:picLocks noChangeAspect="1"/>
          </p:cNvPicPr>
          <p:nvPr/>
        </p:nvPicPr>
        <p:blipFill>
          <a:blip r:embed="rId5"/>
          <a:stretch>
            <a:fillRect/>
          </a:stretch>
        </p:blipFill>
        <p:spPr>
          <a:xfrm>
            <a:off x="8345650" y="1108518"/>
            <a:ext cx="3874244" cy="2875759"/>
          </a:xfrm>
          <a:prstGeom prst="rect">
            <a:avLst/>
          </a:prstGeom>
        </p:spPr>
      </p:pic>
      <p:pic>
        <p:nvPicPr>
          <p:cNvPr id="8" name="صورة 7"/>
          <p:cNvPicPr>
            <a:picLocks noChangeAspect="1"/>
          </p:cNvPicPr>
          <p:nvPr/>
        </p:nvPicPr>
        <p:blipFill>
          <a:blip r:embed="rId6"/>
          <a:stretch>
            <a:fillRect/>
          </a:stretch>
        </p:blipFill>
        <p:spPr>
          <a:xfrm>
            <a:off x="3065746" y="3915652"/>
            <a:ext cx="5727526" cy="2744456"/>
          </a:xfrm>
          <a:prstGeom prst="rect">
            <a:avLst/>
          </a:prstGeom>
        </p:spPr>
      </p:pic>
    </p:spTree>
    <p:extLst>
      <p:ext uri="{BB962C8B-B14F-4D97-AF65-F5344CB8AC3E}">
        <p14:creationId xmlns:p14="http://schemas.microsoft.com/office/powerpoint/2010/main" val="3669807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993730" y="1931251"/>
            <a:ext cx="11198270" cy="1692771"/>
          </a:xfrm>
          <a:prstGeom prst="rect">
            <a:avLst/>
          </a:prstGeom>
        </p:spPr>
        <p:txBody>
          <a:bodyPr wrap="square">
            <a:spAutoFit/>
          </a:bodyPr>
          <a:lstStyle/>
          <a:p>
            <a:r>
              <a:rPr lang="en-US" sz="2800" b="1" i="1" dirty="0">
                <a:solidFill>
                  <a:srgbClr val="000000"/>
                </a:solidFill>
                <a:latin typeface="Georgia" panose="02040502050405020303" pitchFamily="18" charset="0"/>
              </a:rPr>
              <a:t>“</a:t>
            </a:r>
            <a:r>
              <a:rPr lang="en-US" sz="3600" b="1" i="1" dirty="0">
                <a:solidFill>
                  <a:srgbClr val="000000"/>
                </a:solidFill>
                <a:latin typeface="Georgia" panose="02040502050405020303" pitchFamily="18" charset="0"/>
              </a:rPr>
              <a:t>One picture is worth more than ten thousand words”</a:t>
            </a:r>
            <a:endParaRPr lang="en-US" sz="3600" b="1" dirty="0">
              <a:solidFill>
                <a:srgbClr val="000000"/>
              </a:solidFill>
              <a:latin typeface="Georgia" panose="02040502050405020303" pitchFamily="18" charset="0"/>
            </a:endParaRPr>
          </a:p>
          <a:p>
            <a:r>
              <a:rPr lang="en-US" sz="3200" b="1" dirty="0">
                <a:solidFill>
                  <a:srgbClr val="000000"/>
                </a:solidFill>
                <a:latin typeface="Georgia" panose="02040502050405020303" pitchFamily="18" charset="0"/>
              </a:rPr>
              <a:t>Anonymous </a:t>
            </a:r>
            <a:endParaRPr lang="ar-SA" sz="3600" b="1" dirty="0"/>
          </a:p>
        </p:txBody>
      </p:sp>
    </p:spTree>
    <p:extLst>
      <p:ext uri="{BB962C8B-B14F-4D97-AF65-F5344CB8AC3E}">
        <p14:creationId xmlns:p14="http://schemas.microsoft.com/office/powerpoint/2010/main" val="4048965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82980" y="274320"/>
            <a:ext cx="9349740" cy="85725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Image </a:t>
            </a:r>
            <a:r>
              <a:rPr lang="en-US" sz="6000" b="1" dirty="0">
                <a:latin typeface="Adobe Arabic" panose="02040503050201020203" pitchFamily="18" charset="-78"/>
                <a:ea typeface="+mn-ea"/>
                <a:cs typeface="Adobe Arabic" panose="02040503050201020203" pitchFamily="18" charset="-78"/>
              </a:rPr>
              <a:t>Types </a:t>
            </a:r>
            <a:endParaRPr lang="ar-SA" sz="6000" b="1" dirty="0">
              <a:latin typeface="Adobe Arabic" panose="02040503050201020203" pitchFamily="18" charset="-78"/>
              <a:ea typeface="+mn-ea"/>
              <a:cs typeface="Adobe Arabic" panose="02040503050201020203" pitchFamily="18" charset="-78"/>
            </a:endParaRPr>
          </a:p>
        </p:txBody>
      </p:sp>
      <p:sp>
        <p:nvSpPr>
          <p:cNvPr id="5" name="عنصر نائب للمحتوى 4"/>
          <p:cNvSpPr>
            <a:spLocks noGrp="1"/>
          </p:cNvSpPr>
          <p:nvPr>
            <p:ph idx="1"/>
          </p:nvPr>
        </p:nvSpPr>
        <p:spPr>
          <a:xfrm>
            <a:off x="843892" y="1131570"/>
            <a:ext cx="10922122" cy="5144189"/>
          </a:xfrm>
        </p:spPr>
        <p:txBody>
          <a:bodyPr>
            <a:noAutofit/>
          </a:bodyPr>
          <a:lstStyle/>
          <a:p>
            <a:pPr marL="0" indent="0" algn="l" rtl="0">
              <a:buNone/>
              <a:defRPr/>
            </a:pPr>
            <a:r>
              <a:rPr lang="en-US" sz="2800" dirty="0">
                <a:latin typeface="Adobe Arabic" panose="02040503050201020203" pitchFamily="18" charset="-78"/>
                <a:cs typeface="Adobe Arabic" panose="02040503050201020203" pitchFamily="18" charset="-78"/>
              </a:rPr>
              <a:t>Image types according to energy source:</a:t>
            </a:r>
          </a:p>
          <a:p>
            <a:pPr marL="0" indent="0" algn="l" rtl="0">
              <a:buNone/>
              <a:defRPr/>
            </a:pPr>
            <a:r>
              <a:rPr lang="en-US" sz="2800" dirty="0">
                <a:latin typeface="Adobe Arabic" panose="02040503050201020203" pitchFamily="18" charset="-78"/>
                <a:cs typeface="Adobe Arabic" panose="02040503050201020203" pitchFamily="18" charset="-78"/>
              </a:rPr>
              <a:t>    1- Electromagnetic energy spectrum </a:t>
            </a:r>
            <a:r>
              <a:rPr lang="en-US" sz="2800" dirty="0" smtClean="0">
                <a:latin typeface="Adobe Arabic" panose="02040503050201020203" pitchFamily="18" charset="-78"/>
                <a:cs typeface="Adobe Arabic" panose="02040503050201020203" pitchFamily="18" charset="-78"/>
              </a:rPr>
              <a:t>images(</a:t>
            </a:r>
            <a:r>
              <a:rPr lang="ar-SA" sz="2400" dirty="0">
                <a:latin typeface="Adobe Arabic" panose="02040503050201020203" pitchFamily="18" charset="-78"/>
                <a:cs typeface="Adobe Arabic" panose="02040503050201020203" pitchFamily="18" charset="-78"/>
              </a:rPr>
              <a:t>لصور الخاصة بطيف الطاقة الكهرومغناطيسية هي صور تلتقط مجموعة متنوعة من الموجات أو الترددات ضمن طيف الطاقة الكهرومغناطيسية. يشمل طيف الطاقة الكهرومغناطيسية مجموعة واسعة من الطاقة، بدءًا من الموجات الراديوية ذات التردد المنخفض إلى الأشعة الغاما ذات الطاقة العالية. </a:t>
            </a:r>
            <a:r>
              <a:rPr lang="en-US" sz="2800" dirty="0" smtClean="0">
                <a:latin typeface="Adobe Arabic" panose="02040503050201020203" pitchFamily="18" charset="-78"/>
                <a:cs typeface="Adobe Arabic" panose="02040503050201020203" pitchFamily="18" charset="-78"/>
              </a:rPr>
              <a:t>)</a:t>
            </a:r>
            <a:endParaRPr lang="en-US" sz="2800" dirty="0">
              <a:latin typeface="Adobe Arabic" panose="02040503050201020203" pitchFamily="18" charset="-78"/>
              <a:cs typeface="Adobe Arabic" panose="02040503050201020203" pitchFamily="18" charset="-78"/>
            </a:endParaRPr>
          </a:p>
          <a:p>
            <a:pPr marL="0" indent="0" algn="l" rtl="0">
              <a:buNone/>
              <a:defRPr/>
            </a:pPr>
            <a:r>
              <a:rPr lang="en-US" sz="2800" dirty="0">
                <a:latin typeface="Adobe Arabic" panose="02040503050201020203" pitchFamily="18" charset="-78"/>
                <a:cs typeface="Adobe Arabic" panose="02040503050201020203" pitchFamily="18" charset="-78"/>
              </a:rPr>
              <a:t>     2- Acoustic &amp; ultrasonic </a:t>
            </a:r>
            <a:r>
              <a:rPr lang="en-US" sz="2800" dirty="0" smtClean="0">
                <a:latin typeface="Adobe Arabic" panose="02040503050201020203" pitchFamily="18" charset="-78"/>
                <a:cs typeface="Adobe Arabic" panose="02040503050201020203" pitchFamily="18" charset="-78"/>
              </a:rPr>
              <a:t>images(</a:t>
            </a:r>
            <a:r>
              <a:rPr lang="ar-SA" sz="2800" dirty="0">
                <a:latin typeface="Adobe Arabic" panose="02040503050201020203" pitchFamily="18" charset="-78"/>
                <a:cs typeface="Adobe Arabic" panose="02040503050201020203" pitchFamily="18" charset="-78"/>
              </a:rPr>
              <a:t> الصور الطبية التي تتم إنشاؤها باستخدام الموجات فوق الصوتية. تستخدم هذه التقنية الموجات فوق الصوتية لإنشاء صور داخلية للأنسجة والأعضاء في الجسم.</a:t>
            </a:r>
            <a:r>
              <a:rPr lang="en-US" sz="2800" dirty="0" smtClean="0">
                <a:latin typeface="Adobe Arabic" panose="02040503050201020203" pitchFamily="18" charset="-78"/>
                <a:cs typeface="Adobe Arabic" panose="02040503050201020203" pitchFamily="18" charset="-78"/>
              </a:rPr>
              <a:t>)</a:t>
            </a:r>
            <a:endParaRPr lang="en-US" sz="2800" dirty="0">
              <a:latin typeface="Adobe Arabic" panose="02040503050201020203" pitchFamily="18" charset="-78"/>
              <a:cs typeface="Adobe Arabic" panose="02040503050201020203" pitchFamily="18" charset="-78"/>
            </a:endParaRPr>
          </a:p>
          <a:p>
            <a:pPr marL="0" indent="0" algn="l" rtl="0">
              <a:buNone/>
              <a:defRPr/>
            </a:pPr>
            <a:r>
              <a:rPr lang="en-US" sz="2800" dirty="0">
                <a:latin typeface="Adobe Arabic" panose="02040503050201020203" pitchFamily="18" charset="-78"/>
                <a:cs typeface="Adobe Arabic" panose="02040503050201020203" pitchFamily="18" charset="-78"/>
              </a:rPr>
              <a:t>     3- Electronic </a:t>
            </a:r>
            <a:r>
              <a:rPr lang="en-US" sz="2800" dirty="0" smtClean="0">
                <a:latin typeface="Adobe Arabic" panose="02040503050201020203" pitchFamily="18" charset="-78"/>
                <a:cs typeface="Adobe Arabic" panose="02040503050201020203" pitchFamily="18" charset="-78"/>
              </a:rPr>
              <a:t>images(</a:t>
            </a:r>
            <a:r>
              <a:rPr lang="ar-SA" sz="2800" dirty="0">
                <a:latin typeface="Adobe Arabic" panose="02040503050201020203" pitchFamily="18" charset="-78"/>
                <a:cs typeface="Adobe Arabic" panose="02040503050201020203" pitchFamily="18" charset="-78"/>
              </a:rPr>
              <a:t>لصور الإلكترونية هي صور تم إنشاؤها أو تخزينها بواسطة أجهزة إلكترونية وتكنولوجيا الحوسبة. </a:t>
            </a:r>
            <a:r>
              <a:rPr lang="en-US" sz="2800" dirty="0" smtClean="0">
                <a:latin typeface="Adobe Arabic" panose="02040503050201020203" pitchFamily="18" charset="-78"/>
                <a:cs typeface="Adobe Arabic" panose="02040503050201020203" pitchFamily="18" charset="-78"/>
              </a:rPr>
              <a:t>)</a:t>
            </a:r>
            <a:endParaRPr lang="en-US" sz="2800" dirty="0">
              <a:latin typeface="Adobe Arabic" panose="02040503050201020203" pitchFamily="18" charset="-78"/>
              <a:cs typeface="Adobe Arabic" panose="02040503050201020203" pitchFamily="18" charset="-78"/>
            </a:endParaRPr>
          </a:p>
          <a:p>
            <a:pPr marL="0" indent="0" algn="l" rtl="0">
              <a:buNone/>
              <a:defRPr/>
            </a:pPr>
            <a:r>
              <a:rPr lang="en-US" sz="2800" dirty="0">
                <a:latin typeface="Adobe Arabic" panose="02040503050201020203" pitchFamily="18" charset="-78"/>
                <a:cs typeface="Adobe Arabic" panose="02040503050201020203" pitchFamily="18" charset="-78"/>
              </a:rPr>
              <a:t>     4- Computer modeling images </a:t>
            </a:r>
            <a:r>
              <a:rPr lang="en-US" sz="2800" dirty="0" smtClean="0">
                <a:latin typeface="Adobe Arabic" panose="02040503050201020203" pitchFamily="18" charset="-78"/>
                <a:cs typeface="Adobe Arabic" panose="02040503050201020203" pitchFamily="18" charset="-78"/>
              </a:rPr>
              <a:t>(</a:t>
            </a:r>
            <a:r>
              <a:rPr lang="ar-SA" sz="2800" dirty="0" smtClean="0">
                <a:latin typeface="Adobe Arabic" panose="02040503050201020203" pitchFamily="18" charset="-78"/>
                <a:cs typeface="Adobe Arabic" panose="02040503050201020203" pitchFamily="18" charset="-78"/>
              </a:rPr>
              <a:t>الرسام </a:t>
            </a:r>
            <a:r>
              <a:rPr lang="en-US" sz="2800" dirty="0" smtClean="0">
                <a:latin typeface="Adobe Arabic" panose="02040503050201020203" pitchFamily="18" charset="-78"/>
                <a:cs typeface="Adobe Arabic" panose="02040503050201020203" pitchFamily="18" charset="-78"/>
              </a:rPr>
              <a:t>)</a:t>
            </a:r>
            <a:endParaRPr lang="en-US" sz="2800" dirty="0">
              <a:latin typeface="Adobe Arabic" panose="02040503050201020203" pitchFamily="18" charset="-78"/>
              <a:cs typeface="Adobe Arabic" panose="02040503050201020203" pitchFamily="18" charset="-78"/>
            </a:endParaRPr>
          </a:p>
          <a:p>
            <a:pPr algn="l" rtl="0"/>
            <a:endParaRPr lang="ar-SA"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69837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82980" y="274320"/>
            <a:ext cx="9349740" cy="857250"/>
          </a:xfrm>
        </p:spPr>
        <p:txBody>
          <a:bodyPr>
            <a:noAutofit/>
          </a:bodyPr>
          <a:lstStyle/>
          <a:p>
            <a:r>
              <a:rPr lang="en-US" sz="6000" b="1" dirty="0">
                <a:latin typeface="Adobe Arabic" panose="02040503050201020203" pitchFamily="18" charset="-78"/>
                <a:ea typeface="+mn-ea"/>
                <a:cs typeface="Adobe Arabic" panose="02040503050201020203" pitchFamily="18" charset="-78"/>
              </a:rPr>
              <a:t>Electromagnetic spectrum (EM)</a:t>
            </a:r>
            <a:endParaRPr lang="ar-SA" sz="6000" b="1" dirty="0">
              <a:latin typeface="Adobe Arabic" panose="02040503050201020203" pitchFamily="18" charset="-78"/>
              <a:ea typeface="+mn-ea"/>
              <a:cs typeface="Adobe Arabic" panose="02040503050201020203" pitchFamily="18" charset="-78"/>
            </a:endParaRPr>
          </a:p>
        </p:txBody>
      </p:sp>
      <p:sp>
        <p:nvSpPr>
          <p:cNvPr id="3" name="عنصر نائب للمحتوى 2"/>
          <p:cNvSpPr>
            <a:spLocks noGrp="1"/>
          </p:cNvSpPr>
          <p:nvPr>
            <p:ph idx="1"/>
          </p:nvPr>
        </p:nvSpPr>
        <p:spPr>
          <a:xfrm>
            <a:off x="982980" y="1383030"/>
            <a:ext cx="10824210" cy="4812030"/>
          </a:xfrm>
        </p:spPr>
        <p:txBody>
          <a:bodyPr>
            <a:normAutofit/>
          </a:bodyPr>
          <a:lstStyle/>
          <a:p>
            <a:pPr algn="l" rtl="0"/>
            <a:r>
              <a:rPr lang="en-US" altLang="ar-SA" sz="3200" dirty="0">
                <a:latin typeface="Adobe Arabic" panose="02040503050201020203" pitchFamily="18" charset="-78"/>
                <a:cs typeface="Adobe Arabic" panose="02040503050201020203" pitchFamily="18" charset="-78"/>
              </a:rPr>
              <a:t>Electromagnetic waves are sinusoidal waves of varying wavelengths, or are a stream of massless particles, each traveling in a wavelike pattern and moving at the speed of light.</a:t>
            </a:r>
            <a:endParaRPr lang="ar-EG" altLang="ar-SA" sz="3200" dirty="0">
              <a:latin typeface="Adobe Arabic" panose="02040503050201020203" pitchFamily="18" charset="-78"/>
              <a:cs typeface="Adobe Arabic" panose="02040503050201020203" pitchFamily="18" charset="-78"/>
            </a:endParaRPr>
          </a:p>
          <a:p>
            <a:pPr algn="l" rtl="0"/>
            <a:r>
              <a:rPr lang="en-US" altLang="ar-SA" sz="3200" dirty="0">
                <a:latin typeface="Adobe Arabic" panose="02040503050201020203" pitchFamily="18" charset="-78"/>
                <a:cs typeface="Adobe Arabic" panose="02040503050201020203" pitchFamily="18" charset="-78"/>
              </a:rPr>
              <a:t>Each massless particle contains a certain amount (or bundle) of energy</a:t>
            </a:r>
            <a:r>
              <a:rPr lang="ar-EG" altLang="ar-SA" sz="3200" dirty="0">
                <a:latin typeface="Adobe Arabic" panose="02040503050201020203" pitchFamily="18" charset="-78"/>
                <a:cs typeface="Adobe Arabic" panose="02040503050201020203" pitchFamily="18" charset="-78"/>
              </a:rPr>
              <a:t> </a:t>
            </a:r>
            <a:r>
              <a:rPr lang="en-US" altLang="ar-SA" sz="3200" dirty="0">
                <a:latin typeface="Adobe Arabic" panose="02040503050201020203" pitchFamily="18" charset="-78"/>
                <a:cs typeface="Adobe Arabic" panose="02040503050201020203" pitchFamily="18" charset="-78"/>
              </a:rPr>
              <a:t> (photon)</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l="27794" t="50174" r="12169" b="31120"/>
          <a:stretch>
            <a:fillRect/>
          </a:stretch>
        </p:blipFill>
        <p:spPr bwMode="auto">
          <a:xfrm>
            <a:off x="1029335" y="3686175"/>
            <a:ext cx="10731500" cy="1888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4239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82980" y="274320"/>
            <a:ext cx="9349740" cy="857250"/>
          </a:xfrm>
        </p:spPr>
        <p:txBody>
          <a:bodyPr>
            <a:noAutofit/>
          </a:bodyPr>
          <a:lstStyle/>
          <a:p>
            <a:r>
              <a:rPr lang="en-US" sz="6000" b="1" dirty="0">
                <a:latin typeface="Adobe Arabic" panose="02040503050201020203" pitchFamily="18" charset="-78"/>
                <a:ea typeface="+mn-ea"/>
                <a:cs typeface="Adobe Arabic" panose="02040503050201020203" pitchFamily="18" charset="-78"/>
              </a:rPr>
              <a:t>Electromagnetic spectrum (EM)</a:t>
            </a:r>
            <a:endParaRPr lang="ar-SA" sz="6000" b="1" dirty="0">
              <a:latin typeface="Adobe Arabic" panose="02040503050201020203" pitchFamily="18" charset="-78"/>
              <a:ea typeface="+mn-ea"/>
              <a:cs typeface="Adobe Arabic" panose="02040503050201020203" pitchFamily="18" charset="-78"/>
            </a:endParaRPr>
          </a:p>
        </p:txBody>
      </p:sp>
      <p:sp>
        <p:nvSpPr>
          <p:cNvPr id="5" name="عنصر نائب للمحتوى 4"/>
          <p:cNvSpPr>
            <a:spLocks noGrp="1"/>
          </p:cNvSpPr>
          <p:nvPr>
            <p:ph idx="1"/>
          </p:nvPr>
        </p:nvSpPr>
        <p:spPr/>
        <p:txBody>
          <a:bodyPr/>
          <a:lstStyle/>
          <a:p>
            <a:endParaRPr lang="ar-SA"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l="28346" t="14735" r="11617" b="21289"/>
          <a:stretch>
            <a:fillRect/>
          </a:stretch>
        </p:blipFill>
        <p:spPr bwMode="auto">
          <a:xfrm>
            <a:off x="982980" y="1356994"/>
            <a:ext cx="10950257" cy="5046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3145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82980" y="274320"/>
            <a:ext cx="9349740" cy="85725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light</a:t>
            </a:r>
            <a:endParaRPr lang="ar-SA" sz="6000" b="1" dirty="0">
              <a:latin typeface="Adobe Arabic" panose="02040503050201020203" pitchFamily="18" charset="-78"/>
              <a:ea typeface="+mn-ea"/>
              <a:cs typeface="Adobe Arabic" panose="02040503050201020203" pitchFamily="18" charset="-78"/>
            </a:endParaRPr>
          </a:p>
        </p:txBody>
      </p:sp>
      <p:sp>
        <p:nvSpPr>
          <p:cNvPr id="5" name="عنصر نائب للمحتوى 4"/>
          <p:cNvSpPr>
            <a:spLocks noGrp="1"/>
          </p:cNvSpPr>
          <p:nvPr>
            <p:ph idx="1"/>
          </p:nvPr>
        </p:nvSpPr>
        <p:spPr>
          <a:xfrm>
            <a:off x="1097280" y="1543050"/>
            <a:ext cx="9601200" cy="3581400"/>
          </a:xfrm>
        </p:spPr>
        <p:txBody>
          <a:bodyPr/>
          <a:lstStyle/>
          <a:p>
            <a:pPr algn="l" rtl="0"/>
            <a:r>
              <a:rPr lang="en-US" dirty="0"/>
              <a:t>Light is a form of electromagnetic radiation that is visible to the human eye and can travel through both vacuum and material mediums. It is part of the electromagnetic spectrum, which includes various types of radiation such as infrared, ultraviolet, X-rays, and gamma </a:t>
            </a:r>
            <a:r>
              <a:rPr lang="en-US" dirty="0" smtClean="0"/>
              <a:t>rays</a:t>
            </a:r>
          </a:p>
          <a:p>
            <a:pPr marL="0" indent="0" algn="ctr">
              <a:buNone/>
              <a:defRPr/>
            </a:pPr>
            <a:r>
              <a:rPr lang="en-US" i="1" dirty="0">
                <a:solidFill>
                  <a:schemeClr val="accent1"/>
                </a:solidFill>
              </a:rPr>
              <a:t>0.43 </a:t>
            </a:r>
            <a:r>
              <a:rPr lang="en-US" i="1" dirty="0"/>
              <a:t>micron</a:t>
            </a:r>
            <a:r>
              <a:rPr lang="en-US" i="1" dirty="0">
                <a:solidFill>
                  <a:schemeClr val="accent1"/>
                </a:solidFill>
              </a:rPr>
              <a:t> (violet) to about 0.79 </a:t>
            </a:r>
            <a:r>
              <a:rPr lang="en-US" i="1" dirty="0"/>
              <a:t>micron</a:t>
            </a:r>
            <a:r>
              <a:rPr lang="en-US" i="1" dirty="0">
                <a:solidFill>
                  <a:schemeClr val="accent1"/>
                </a:solidFill>
              </a:rPr>
              <a:t> (red).</a:t>
            </a:r>
            <a:endParaRPr lang="en-US" dirty="0"/>
          </a:p>
          <a:p>
            <a:pPr algn="ctr" rtl="0">
              <a:buNone/>
              <a:defRPr/>
            </a:pPr>
            <a:r>
              <a:rPr lang="en-US" b="1" dirty="0"/>
              <a:t>violet, blue, green, yellow, orange, and red</a:t>
            </a:r>
          </a:p>
          <a:p>
            <a:pPr algn="l" rtl="0"/>
            <a:endParaRPr lang="ar-SA"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l="27794" t="50174" r="12169" b="31120"/>
          <a:stretch>
            <a:fillRect/>
          </a:stretch>
        </p:blipFill>
        <p:spPr bwMode="auto">
          <a:xfrm>
            <a:off x="1097280" y="4096222"/>
            <a:ext cx="9827260" cy="2056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6641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8650" y="205740"/>
            <a:ext cx="11727180" cy="92583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 </a:t>
            </a:r>
            <a:r>
              <a:rPr lang="en-US" altLang="ar-SA" sz="6000" b="1" dirty="0">
                <a:latin typeface="Adobe Arabic" panose="02040503050201020203" pitchFamily="18" charset="-78"/>
                <a:ea typeface="+mn-ea"/>
                <a:cs typeface="Adobe Arabic" panose="02040503050201020203" pitchFamily="18" charset="-78"/>
              </a:rPr>
              <a:t>Fundamental steps in digital image processing.</a:t>
            </a:r>
            <a:r>
              <a:rPr lang="en-US" sz="6000" b="1" dirty="0">
                <a:latin typeface="Adobe Arabic" panose="02040503050201020203" pitchFamily="18" charset="-78"/>
                <a:ea typeface="+mn-ea"/>
                <a:cs typeface="Adobe Arabic" panose="02040503050201020203" pitchFamily="18" charset="-78"/>
              </a:rPr>
              <a:t> </a:t>
            </a:r>
            <a:endParaRPr lang="ar-SA" sz="6000" b="1" dirty="0">
              <a:latin typeface="Adobe Arabic" panose="02040503050201020203" pitchFamily="18" charset="-78"/>
              <a:ea typeface="+mn-ea"/>
              <a:cs typeface="Adobe Arabic" panose="02040503050201020203" pitchFamily="18" charset="-78"/>
            </a:endParaRPr>
          </a:p>
        </p:txBody>
      </p:sp>
      <p:pic>
        <p:nvPicPr>
          <p:cNvPr id="4" name="صورة 3"/>
          <p:cNvPicPr>
            <a:picLocks noChangeAspect="1"/>
          </p:cNvPicPr>
          <p:nvPr/>
        </p:nvPicPr>
        <p:blipFill>
          <a:blip r:embed="rId3"/>
          <a:stretch>
            <a:fillRect/>
          </a:stretch>
        </p:blipFill>
        <p:spPr>
          <a:xfrm>
            <a:off x="1465243" y="1131569"/>
            <a:ext cx="9988569" cy="5474017"/>
          </a:xfrm>
          <a:prstGeom prst="rect">
            <a:avLst/>
          </a:prstGeom>
        </p:spPr>
      </p:pic>
    </p:spTree>
    <p:extLst>
      <p:ext uri="{BB962C8B-B14F-4D97-AF65-F5344CB8AC3E}">
        <p14:creationId xmlns:p14="http://schemas.microsoft.com/office/powerpoint/2010/main" val="29998013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8650" y="205740"/>
            <a:ext cx="11727180" cy="92583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 </a:t>
            </a:r>
            <a:r>
              <a:rPr lang="en-US" altLang="ar-SA" sz="6000" b="1" dirty="0">
                <a:latin typeface="Adobe Arabic" panose="02040503050201020203" pitchFamily="18" charset="-78"/>
                <a:ea typeface="+mn-ea"/>
                <a:cs typeface="Adobe Arabic" panose="02040503050201020203" pitchFamily="18" charset="-78"/>
              </a:rPr>
              <a:t>Fundamental steps in digital image processing.</a:t>
            </a:r>
            <a:r>
              <a:rPr lang="en-US" sz="6000" b="1" dirty="0">
                <a:latin typeface="Adobe Arabic" panose="02040503050201020203" pitchFamily="18" charset="-78"/>
                <a:ea typeface="+mn-ea"/>
                <a:cs typeface="Adobe Arabic" panose="02040503050201020203" pitchFamily="18" charset="-78"/>
              </a:rPr>
              <a:t> </a:t>
            </a:r>
            <a:endParaRPr lang="ar-SA" sz="6000" b="1" dirty="0">
              <a:latin typeface="Adobe Arabic" panose="02040503050201020203" pitchFamily="18" charset="-78"/>
              <a:ea typeface="+mn-ea"/>
              <a:cs typeface="Adobe Arabic" panose="02040503050201020203" pitchFamily="18" charset="-78"/>
            </a:endParaRPr>
          </a:p>
        </p:txBody>
      </p:sp>
      <p:pic>
        <p:nvPicPr>
          <p:cNvPr id="3" name="صورة 2"/>
          <p:cNvPicPr>
            <a:picLocks noChangeAspect="1"/>
          </p:cNvPicPr>
          <p:nvPr/>
        </p:nvPicPr>
        <p:blipFill>
          <a:blip r:embed="rId3"/>
          <a:stretch>
            <a:fillRect/>
          </a:stretch>
        </p:blipFill>
        <p:spPr>
          <a:xfrm>
            <a:off x="1202123" y="1131570"/>
            <a:ext cx="10342463" cy="5233013"/>
          </a:xfrm>
          <a:prstGeom prst="rect">
            <a:avLst/>
          </a:prstGeom>
        </p:spPr>
      </p:pic>
    </p:spTree>
    <p:extLst>
      <p:ext uri="{BB962C8B-B14F-4D97-AF65-F5344CB8AC3E}">
        <p14:creationId xmlns:p14="http://schemas.microsoft.com/office/powerpoint/2010/main" val="4052364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8650" y="205740"/>
            <a:ext cx="11727180" cy="92583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 </a:t>
            </a:r>
            <a:r>
              <a:rPr lang="en-US" altLang="ar-SA" sz="6000" b="1" dirty="0">
                <a:latin typeface="Adobe Arabic" panose="02040503050201020203" pitchFamily="18" charset="-78"/>
                <a:ea typeface="+mn-ea"/>
                <a:cs typeface="Adobe Arabic" panose="02040503050201020203" pitchFamily="18" charset="-78"/>
              </a:rPr>
              <a:t>Fundamental steps in digital image processing.</a:t>
            </a:r>
            <a:r>
              <a:rPr lang="en-US" sz="6000" b="1" dirty="0">
                <a:latin typeface="Adobe Arabic" panose="02040503050201020203" pitchFamily="18" charset="-78"/>
                <a:ea typeface="+mn-ea"/>
                <a:cs typeface="Adobe Arabic" panose="02040503050201020203" pitchFamily="18" charset="-78"/>
              </a:rPr>
              <a:t> </a:t>
            </a:r>
            <a:endParaRPr lang="ar-SA" sz="6000" b="1" dirty="0">
              <a:latin typeface="Adobe Arabic" panose="02040503050201020203" pitchFamily="18" charset="-78"/>
              <a:ea typeface="+mn-ea"/>
              <a:cs typeface="Adobe Arabic" panose="02040503050201020203" pitchFamily="18" charset="-78"/>
            </a:endParaRPr>
          </a:p>
        </p:txBody>
      </p:sp>
      <p:pic>
        <p:nvPicPr>
          <p:cNvPr id="4" name="صورة 3"/>
          <p:cNvPicPr>
            <a:picLocks noChangeAspect="1"/>
          </p:cNvPicPr>
          <p:nvPr/>
        </p:nvPicPr>
        <p:blipFill>
          <a:blip r:embed="rId3"/>
          <a:stretch>
            <a:fillRect/>
          </a:stretch>
        </p:blipFill>
        <p:spPr>
          <a:xfrm>
            <a:off x="1244906" y="969483"/>
            <a:ext cx="10063277" cy="5695721"/>
          </a:xfrm>
          <a:prstGeom prst="rect">
            <a:avLst/>
          </a:prstGeom>
        </p:spPr>
      </p:pic>
    </p:spTree>
    <p:extLst>
      <p:ext uri="{BB962C8B-B14F-4D97-AF65-F5344CB8AC3E}">
        <p14:creationId xmlns:p14="http://schemas.microsoft.com/office/powerpoint/2010/main" val="9579634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8650" y="205740"/>
            <a:ext cx="11727180" cy="92583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 </a:t>
            </a:r>
            <a:r>
              <a:rPr lang="en-US" altLang="ar-SA" sz="6000" b="1" dirty="0">
                <a:latin typeface="Adobe Arabic" panose="02040503050201020203" pitchFamily="18" charset="-78"/>
                <a:ea typeface="+mn-ea"/>
                <a:cs typeface="Adobe Arabic" panose="02040503050201020203" pitchFamily="18" charset="-78"/>
              </a:rPr>
              <a:t>Fundamental steps in digital image processing.</a:t>
            </a:r>
            <a:r>
              <a:rPr lang="en-US" sz="6000" b="1" dirty="0">
                <a:latin typeface="Adobe Arabic" panose="02040503050201020203" pitchFamily="18" charset="-78"/>
                <a:ea typeface="+mn-ea"/>
                <a:cs typeface="Adobe Arabic" panose="02040503050201020203" pitchFamily="18" charset="-78"/>
              </a:rPr>
              <a:t> </a:t>
            </a:r>
            <a:endParaRPr lang="ar-SA" sz="6000" b="1" dirty="0">
              <a:latin typeface="Adobe Arabic" panose="02040503050201020203" pitchFamily="18" charset="-78"/>
              <a:ea typeface="+mn-ea"/>
              <a:cs typeface="Adobe Arabic" panose="02040503050201020203" pitchFamily="18" charset="-78"/>
            </a:endParaRPr>
          </a:p>
        </p:txBody>
      </p:sp>
      <p:pic>
        <p:nvPicPr>
          <p:cNvPr id="3" name="صورة 2"/>
          <p:cNvPicPr>
            <a:picLocks noChangeAspect="1"/>
          </p:cNvPicPr>
          <p:nvPr/>
        </p:nvPicPr>
        <p:blipFill>
          <a:blip r:embed="rId3"/>
          <a:stretch>
            <a:fillRect/>
          </a:stretch>
        </p:blipFill>
        <p:spPr>
          <a:xfrm>
            <a:off x="1311007" y="892365"/>
            <a:ext cx="10199955" cy="5640637"/>
          </a:xfrm>
          <a:prstGeom prst="rect">
            <a:avLst/>
          </a:prstGeom>
        </p:spPr>
      </p:pic>
    </p:spTree>
    <p:extLst>
      <p:ext uri="{BB962C8B-B14F-4D97-AF65-F5344CB8AC3E}">
        <p14:creationId xmlns:p14="http://schemas.microsoft.com/office/powerpoint/2010/main" val="14377133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8650" y="205740"/>
            <a:ext cx="11727180" cy="92583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 </a:t>
            </a:r>
            <a:r>
              <a:rPr lang="en-US" altLang="ar-SA" sz="6000" b="1" dirty="0">
                <a:latin typeface="Adobe Arabic" panose="02040503050201020203" pitchFamily="18" charset="-78"/>
                <a:ea typeface="+mn-ea"/>
                <a:cs typeface="Adobe Arabic" panose="02040503050201020203" pitchFamily="18" charset="-78"/>
              </a:rPr>
              <a:t>Fundamental steps in digital image processing.</a:t>
            </a:r>
            <a:r>
              <a:rPr lang="en-US" sz="6000" b="1" dirty="0">
                <a:latin typeface="Adobe Arabic" panose="02040503050201020203" pitchFamily="18" charset="-78"/>
                <a:ea typeface="+mn-ea"/>
                <a:cs typeface="Adobe Arabic" panose="02040503050201020203" pitchFamily="18" charset="-78"/>
              </a:rPr>
              <a:t> </a:t>
            </a:r>
            <a:endParaRPr lang="ar-SA" sz="6000" b="1" dirty="0">
              <a:latin typeface="Adobe Arabic" panose="02040503050201020203" pitchFamily="18" charset="-78"/>
              <a:ea typeface="+mn-ea"/>
              <a:cs typeface="Adobe Arabic" panose="02040503050201020203" pitchFamily="18" charset="-78"/>
            </a:endParaRPr>
          </a:p>
        </p:txBody>
      </p:sp>
      <p:pic>
        <p:nvPicPr>
          <p:cNvPr id="4" name="صورة 3"/>
          <p:cNvPicPr>
            <a:picLocks noChangeAspect="1"/>
          </p:cNvPicPr>
          <p:nvPr/>
        </p:nvPicPr>
        <p:blipFill>
          <a:blip r:embed="rId3"/>
          <a:stretch>
            <a:fillRect/>
          </a:stretch>
        </p:blipFill>
        <p:spPr>
          <a:xfrm>
            <a:off x="1432194" y="1131570"/>
            <a:ext cx="10107344" cy="5512117"/>
          </a:xfrm>
          <a:prstGeom prst="rect">
            <a:avLst/>
          </a:prstGeom>
        </p:spPr>
      </p:pic>
    </p:spTree>
    <p:extLst>
      <p:ext uri="{BB962C8B-B14F-4D97-AF65-F5344CB8AC3E}">
        <p14:creationId xmlns:p14="http://schemas.microsoft.com/office/powerpoint/2010/main" val="3365142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8650" y="205740"/>
            <a:ext cx="11727180" cy="92583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 </a:t>
            </a:r>
            <a:r>
              <a:rPr lang="en-US" altLang="ar-SA" sz="6000" b="1" dirty="0">
                <a:latin typeface="Adobe Arabic" panose="02040503050201020203" pitchFamily="18" charset="-78"/>
                <a:ea typeface="+mn-ea"/>
                <a:cs typeface="Adobe Arabic" panose="02040503050201020203" pitchFamily="18" charset="-78"/>
              </a:rPr>
              <a:t>Fundamental steps in digital image processing.</a:t>
            </a:r>
            <a:r>
              <a:rPr lang="en-US" sz="6000" b="1" dirty="0">
                <a:latin typeface="Adobe Arabic" panose="02040503050201020203" pitchFamily="18" charset="-78"/>
                <a:ea typeface="+mn-ea"/>
                <a:cs typeface="Adobe Arabic" panose="02040503050201020203" pitchFamily="18" charset="-78"/>
              </a:rPr>
              <a:t> </a:t>
            </a:r>
            <a:endParaRPr lang="ar-SA" sz="6000" b="1" dirty="0">
              <a:latin typeface="Adobe Arabic" panose="02040503050201020203" pitchFamily="18" charset="-78"/>
              <a:ea typeface="+mn-ea"/>
              <a:cs typeface="Adobe Arabic" panose="02040503050201020203" pitchFamily="18" charset="-78"/>
            </a:endParaRPr>
          </a:p>
        </p:txBody>
      </p:sp>
      <p:pic>
        <p:nvPicPr>
          <p:cNvPr id="5" name="صورة 4"/>
          <p:cNvPicPr>
            <a:picLocks noChangeAspect="1"/>
          </p:cNvPicPr>
          <p:nvPr/>
        </p:nvPicPr>
        <p:blipFill>
          <a:blip r:embed="rId3"/>
          <a:stretch>
            <a:fillRect/>
          </a:stretch>
        </p:blipFill>
        <p:spPr>
          <a:xfrm>
            <a:off x="1311007" y="1131570"/>
            <a:ext cx="10094262" cy="5453349"/>
          </a:xfrm>
          <a:prstGeom prst="rect">
            <a:avLst/>
          </a:prstGeom>
        </p:spPr>
      </p:pic>
    </p:spTree>
    <p:extLst>
      <p:ext uri="{BB962C8B-B14F-4D97-AF65-F5344CB8AC3E}">
        <p14:creationId xmlns:p14="http://schemas.microsoft.com/office/powerpoint/2010/main" val="267929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998537" y="1570382"/>
            <a:ext cx="9601200" cy="4554117"/>
          </a:xfrm>
        </p:spPr>
        <p:txBody>
          <a:bodyPr>
            <a:noAutofit/>
          </a:bodyPr>
          <a:lstStyle/>
          <a:p>
            <a:pPr algn="l" rtl="0"/>
            <a:endParaRPr lang="ar-SA" sz="3200" dirty="0">
              <a:latin typeface="Adobe Arabic" panose="02040503050201020203" pitchFamily="18" charset="-78"/>
              <a:cs typeface="Adobe Arabic" panose="02040503050201020203" pitchFamily="18" charset="-78"/>
            </a:endParaRPr>
          </a:p>
          <a:p>
            <a:pPr algn="l" rtl="0"/>
            <a:r>
              <a:rPr lang="en-US" sz="3200" dirty="0">
                <a:latin typeface="Adobe Arabic" panose="02040503050201020203" pitchFamily="18" charset="-78"/>
                <a:cs typeface="Adobe Arabic" panose="02040503050201020203" pitchFamily="18" charset="-78"/>
              </a:rPr>
              <a:t>Image Processing</a:t>
            </a:r>
          </a:p>
          <a:p>
            <a:pPr marL="0" indent="0" algn="l" rtl="0">
              <a:buNone/>
            </a:pPr>
            <a:r>
              <a:rPr lang="en-US" sz="3200" dirty="0" smtClean="0">
                <a:latin typeface="Adobe Arabic" panose="02040503050201020203" pitchFamily="18" charset="-78"/>
                <a:cs typeface="Adobe Arabic" panose="02040503050201020203" pitchFamily="18" charset="-78"/>
              </a:rPr>
              <a:t>               image </a:t>
            </a:r>
            <a:r>
              <a:rPr lang="en-US" sz="3200" dirty="0">
                <a:latin typeface="Adobe Arabic" panose="02040503050201020203" pitchFamily="18" charset="-78"/>
                <a:cs typeface="Adobe Arabic" panose="02040503050201020203" pitchFamily="18" charset="-78"/>
              </a:rPr>
              <a:t>in →image out</a:t>
            </a:r>
          </a:p>
          <a:p>
            <a:pPr algn="l" rtl="0"/>
            <a:r>
              <a:rPr lang="en-US" sz="3200" dirty="0" smtClean="0">
                <a:latin typeface="Adobe Arabic" panose="02040503050201020203" pitchFamily="18" charset="-78"/>
                <a:cs typeface="Adobe Arabic" panose="02040503050201020203" pitchFamily="18" charset="-78"/>
              </a:rPr>
              <a:t>Image </a:t>
            </a:r>
            <a:r>
              <a:rPr lang="en-US" sz="3200" dirty="0">
                <a:latin typeface="Adobe Arabic" panose="02040503050201020203" pitchFamily="18" charset="-78"/>
                <a:cs typeface="Adobe Arabic" panose="02040503050201020203" pitchFamily="18" charset="-78"/>
              </a:rPr>
              <a:t>Analysis </a:t>
            </a:r>
          </a:p>
          <a:p>
            <a:pPr marL="0" indent="0" algn="l" rtl="0">
              <a:buNone/>
            </a:pPr>
            <a:r>
              <a:rPr lang="en-US" sz="3200" dirty="0">
                <a:latin typeface="Adobe Arabic" panose="02040503050201020203" pitchFamily="18" charset="-78"/>
                <a:cs typeface="Adobe Arabic" panose="02040503050201020203" pitchFamily="18" charset="-78"/>
              </a:rPr>
              <a:t> </a:t>
            </a:r>
            <a:r>
              <a:rPr lang="en-US" sz="3200" dirty="0" smtClean="0">
                <a:latin typeface="Adobe Arabic" panose="02040503050201020203" pitchFamily="18" charset="-78"/>
                <a:cs typeface="Adobe Arabic" panose="02040503050201020203" pitchFamily="18" charset="-78"/>
              </a:rPr>
              <a:t>              image </a:t>
            </a:r>
            <a:r>
              <a:rPr lang="en-US" sz="3200" dirty="0">
                <a:latin typeface="Adobe Arabic" panose="02040503050201020203" pitchFamily="18" charset="-78"/>
                <a:cs typeface="Adobe Arabic" panose="02040503050201020203" pitchFamily="18" charset="-78"/>
              </a:rPr>
              <a:t>in →measurements out</a:t>
            </a:r>
          </a:p>
          <a:p>
            <a:pPr algn="l" rtl="0"/>
            <a:r>
              <a:rPr lang="en-US" sz="3200" dirty="0" smtClean="0">
                <a:latin typeface="Adobe Arabic" panose="02040503050201020203" pitchFamily="18" charset="-78"/>
                <a:cs typeface="Adobe Arabic" panose="02040503050201020203" pitchFamily="18" charset="-78"/>
              </a:rPr>
              <a:t>Image </a:t>
            </a:r>
            <a:r>
              <a:rPr lang="en-US" sz="3200" dirty="0">
                <a:latin typeface="Adobe Arabic" panose="02040503050201020203" pitchFamily="18" charset="-78"/>
                <a:cs typeface="Adobe Arabic" panose="02040503050201020203" pitchFamily="18" charset="-78"/>
              </a:rPr>
              <a:t>Understanding </a:t>
            </a:r>
            <a:endParaRPr lang="en-US" sz="3200" dirty="0" smtClean="0">
              <a:latin typeface="Adobe Arabic" panose="02040503050201020203" pitchFamily="18" charset="-78"/>
              <a:cs typeface="Adobe Arabic" panose="02040503050201020203" pitchFamily="18" charset="-78"/>
            </a:endParaRPr>
          </a:p>
          <a:p>
            <a:pPr marL="0" indent="0" algn="l" rtl="0">
              <a:buNone/>
            </a:pPr>
            <a:r>
              <a:rPr lang="en-US" sz="3200" dirty="0">
                <a:latin typeface="Adobe Arabic" panose="02040503050201020203" pitchFamily="18" charset="-78"/>
                <a:cs typeface="Adobe Arabic" panose="02040503050201020203" pitchFamily="18" charset="-78"/>
              </a:rPr>
              <a:t> </a:t>
            </a:r>
            <a:r>
              <a:rPr lang="en-US" sz="3200" dirty="0" smtClean="0">
                <a:latin typeface="Adobe Arabic" panose="02040503050201020203" pitchFamily="18" charset="-78"/>
                <a:cs typeface="Adobe Arabic" panose="02040503050201020203" pitchFamily="18" charset="-78"/>
              </a:rPr>
              <a:t>               image </a:t>
            </a:r>
            <a:r>
              <a:rPr lang="en-US" sz="3200" dirty="0">
                <a:latin typeface="Adobe Arabic" panose="02040503050201020203" pitchFamily="18" charset="-78"/>
                <a:cs typeface="Adobe Arabic" panose="02040503050201020203" pitchFamily="18" charset="-78"/>
              </a:rPr>
              <a:t>in →high-level description out </a:t>
            </a:r>
          </a:p>
          <a:p>
            <a:pPr marL="0" indent="0" algn="l" rtl="0">
              <a:buNone/>
            </a:pPr>
            <a:endParaRPr lang="ar-SA" sz="3200" dirty="0">
              <a:latin typeface="Adobe Arabic" panose="02040503050201020203" pitchFamily="18" charset="-78"/>
              <a:cs typeface="Adobe Arabic" panose="02040503050201020203" pitchFamily="18" charset="-78"/>
            </a:endParaRPr>
          </a:p>
        </p:txBody>
      </p:sp>
      <p:sp>
        <p:nvSpPr>
          <p:cNvPr id="5" name="عنصر نائب للمحتوى 2"/>
          <p:cNvSpPr txBox="1">
            <a:spLocks/>
          </p:cNvSpPr>
          <p:nvPr/>
        </p:nvSpPr>
        <p:spPr>
          <a:xfrm>
            <a:off x="919580" y="0"/>
            <a:ext cx="8819330" cy="1570382"/>
          </a:xfrm>
          <a:prstGeom prst="rect">
            <a:avLst/>
          </a:prstGeom>
        </p:spPr>
        <p:txBody>
          <a:bodyPr vert="horz" lIns="91440" tIns="45720" rIns="91440" bIns="45720" rtlCol="0">
            <a:no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l" rtl="0"/>
            <a:endParaRPr lang="ar-SA" sz="3200" b="1" dirty="0" smtClean="0">
              <a:latin typeface="Adobe Arabic" panose="02040503050201020203" pitchFamily="18" charset="-78"/>
              <a:cs typeface="Adobe Arabic" panose="02040503050201020203" pitchFamily="18" charset="-78"/>
            </a:endParaRPr>
          </a:p>
          <a:p>
            <a:pPr marL="0" indent="0" algn="l" rtl="0">
              <a:buNone/>
            </a:pPr>
            <a:r>
              <a:rPr lang="en-US" sz="3200" b="1" dirty="0" smtClean="0">
                <a:latin typeface="Adobe Arabic" panose="02040503050201020203" pitchFamily="18" charset="-78"/>
                <a:cs typeface="Adobe Arabic" panose="02040503050201020203" pitchFamily="18" charset="-78"/>
              </a:rPr>
              <a:t>Image Processing , Image Analysis  , Image </a:t>
            </a:r>
            <a:r>
              <a:rPr lang="en-US" sz="3200" b="1" dirty="0">
                <a:latin typeface="Adobe Arabic" panose="02040503050201020203" pitchFamily="18" charset="-78"/>
                <a:cs typeface="Adobe Arabic" panose="02040503050201020203" pitchFamily="18" charset="-78"/>
              </a:rPr>
              <a:t>Understanding </a:t>
            </a:r>
            <a:r>
              <a:rPr lang="en-US" sz="3200" b="1" dirty="0" smtClean="0">
                <a:latin typeface="Adobe Arabic" panose="02040503050201020203" pitchFamily="18" charset="-78"/>
                <a:cs typeface="Adobe Arabic" panose="02040503050201020203" pitchFamily="18" charset="-78"/>
              </a:rPr>
              <a:t> </a:t>
            </a:r>
          </a:p>
          <a:p>
            <a:pPr marL="0" indent="0" algn="l" rtl="0">
              <a:buFont typeface="Franklin Gothic Book" panose="020B0503020102020204" pitchFamily="34" charset="0"/>
              <a:buNone/>
            </a:pPr>
            <a:r>
              <a:rPr lang="en-US" sz="3200" b="1" dirty="0" smtClean="0">
                <a:latin typeface="Adobe Arabic" panose="02040503050201020203" pitchFamily="18" charset="-78"/>
                <a:cs typeface="Adobe Arabic" panose="02040503050201020203" pitchFamily="18" charset="-78"/>
              </a:rPr>
              <a:t>                </a:t>
            </a:r>
          </a:p>
          <a:p>
            <a:pPr marL="0" indent="0" algn="l" rtl="0">
              <a:buFont typeface="Franklin Gothic Book" panose="020B0503020102020204" pitchFamily="34" charset="0"/>
              <a:buNone/>
            </a:pPr>
            <a:endParaRPr lang="ar-SA" sz="3200" b="1"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4874869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8650" y="205740"/>
            <a:ext cx="11727180" cy="92583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 </a:t>
            </a:r>
            <a:r>
              <a:rPr lang="en-US" altLang="ar-SA" sz="6000" b="1" dirty="0">
                <a:latin typeface="Adobe Arabic" panose="02040503050201020203" pitchFamily="18" charset="-78"/>
                <a:ea typeface="+mn-ea"/>
                <a:cs typeface="Adobe Arabic" panose="02040503050201020203" pitchFamily="18" charset="-78"/>
              </a:rPr>
              <a:t>Fundamental steps in digital image processing.</a:t>
            </a:r>
            <a:r>
              <a:rPr lang="en-US" sz="6000" b="1" dirty="0">
                <a:latin typeface="Adobe Arabic" panose="02040503050201020203" pitchFamily="18" charset="-78"/>
                <a:ea typeface="+mn-ea"/>
                <a:cs typeface="Adobe Arabic" panose="02040503050201020203" pitchFamily="18" charset="-78"/>
              </a:rPr>
              <a:t> </a:t>
            </a:r>
            <a:endParaRPr lang="ar-SA" sz="6000" b="1" dirty="0">
              <a:latin typeface="Adobe Arabic" panose="02040503050201020203" pitchFamily="18" charset="-78"/>
              <a:ea typeface="+mn-ea"/>
              <a:cs typeface="Adobe Arabic" panose="02040503050201020203" pitchFamily="18" charset="-78"/>
            </a:endParaRPr>
          </a:p>
        </p:txBody>
      </p:sp>
      <p:pic>
        <p:nvPicPr>
          <p:cNvPr id="3" name="صورة 2"/>
          <p:cNvPicPr>
            <a:picLocks noChangeAspect="1"/>
          </p:cNvPicPr>
          <p:nvPr/>
        </p:nvPicPr>
        <p:blipFill>
          <a:blip r:embed="rId3"/>
          <a:stretch>
            <a:fillRect/>
          </a:stretch>
        </p:blipFill>
        <p:spPr>
          <a:xfrm>
            <a:off x="1327566" y="1131570"/>
            <a:ext cx="10025602" cy="5299115"/>
          </a:xfrm>
          <a:prstGeom prst="rect">
            <a:avLst/>
          </a:prstGeom>
        </p:spPr>
      </p:pic>
    </p:spTree>
    <p:extLst>
      <p:ext uri="{BB962C8B-B14F-4D97-AF65-F5344CB8AC3E}">
        <p14:creationId xmlns:p14="http://schemas.microsoft.com/office/powerpoint/2010/main" val="4805033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8650" y="205740"/>
            <a:ext cx="11727180" cy="925830"/>
          </a:xfrm>
        </p:spPr>
        <p:txBody>
          <a:bodyPr>
            <a:noAutofit/>
          </a:bodyPr>
          <a:lstStyle/>
          <a:p>
            <a:r>
              <a:rPr lang="en-US" sz="6000" b="1" dirty="0" smtClean="0">
                <a:latin typeface="Adobe Arabic" panose="02040503050201020203" pitchFamily="18" charset="-78"/>
                <a:ea typeface="+mn-ea"/>
                <a:cs typeface="Adobe Arabic" panose="02040503050201020203" pitchFamily="18" charset="-78"/>
              </a:rPr>
              <a:t> </a:t>
            </a:r>
            <a:r>
              <a:rPr lang="en-US" altLang="ar-SA" sz="6000" b="1" dirty="0">
                <a:latin typeface="Adobe Arabic" panose="02040503050201020203" pitchFamily="18" charset="-78"/>
                <a:ea typeface="+mn-ea"/>
                <a:cs typeface="Adobe Arabic" panose="02040503050201020203" pitchFamily="18" charset="-78"/>
              </a:rPr>
              <a:t>Fundamental steps in digital image processing.</a:t>
            </a:r>
            <a:r>
              <a:rPr lang="en-US" sz="6000" b="1" dirty="0">
                <a:latin typeface="Adobe Arabic" panose="02040503050201020203" pitchFamily="18" charset="-78"/>
                <a:ea typeface="+mn-ea"/>
                <a:cs typeface="Adobe Arabic" panose="02040503050201020203" pitchFamily="18" charset="-78"/>
              </a:rPr>
              <a:t> </a:t>
            </a:r>
            <a:endParaRPr lang="ar-SA" sz="6000" b="1" dirty="0">
              <a:latin typeface="Adobe Arabic" panose="02040503050201020203" pitchFamily="18" charset="-78"/>
              <a:ea typeface="+mn-ea"/>
              <a:cs typeface="Adobe Arabic" panose="02040503050201020203" pitchFamily="18" charset="-78"/>
            </a:endParaRPr>
          </a:p>
        </p:txBody>
      </p:sp>
      <p:pic>
        <p:nvPicPr>
          <p:cNvPr id="4" name="صورة 3"/>
          <p:cNvPicPr>
            <a:picLocks noChangeAspect="1"/>
          </p:cNvPicPr>
          <p:nvPr/>
        </p:nvPicPr>
        <p:blipFill>
          <a:blip r:embed="rId3"/>
          <a:stretch>
            <a:fillRect/>
          </a:stretch>
        </p:blipFill>
        <p:spPr>
          <a:xfrm>
            <a:off x="1366092" y="1131570"/>
            <a:ext cx="10125820" cy="5559742"/>
          </a:xfrm>
          <a:prstGeom prst="rect">
            <a:avLst/>
          </a:prstGeom>
        </p:spPr>
      </p:pic>
    </p:spTree>
    <p:extLst>
      <p:ext uri="{BB962C8B-B14F-4D97-AF65-F5344CB8AC3E}">
        <p14:creationId xmlns:p14="http://schemas.microsoft.com/office/powerpoint/2010/main" val="26793883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8650" y="205740"/>
            <a:ext cx="12012930" cy="1485900"/>
          </a:xfrm>
        </p:spPr>
        <p:txBody>
          <a:bodyPr>
            <a:noAutofit/>
          </a:bodyPr>
          <a:lstStyle/>
          <a:p>
            <a:r>
              <a:rPr lang="en-US" altLang="ar-SA" sz="6000" b="1" dirty="0" smtClean="0">
                <a:latin typeface="Adobe Arabic" panose="02040503050201020203" pitchFamily="18" charset="-78"/>
                <a:ea typeface="+mn-ea"/>
                <a:cs typeface="Adobe Arabic" panose="02040503050201020203" pitchFamily="18" charset="-78"/>
              </a:rPr>
              <a:t>Elements </a:t>
            </a:r>
            <a:r>
              <a:rPr lang="en-US" altLang="ar-SA" sz="6000" b="1" dirty="0">
                <a:latin typeface="Adobe Arabic" panose="02040503050201020203" pitchFamily="18" charset="-78"/>
                <a:ea typeface="+mn-ea"/>
                <a:cs typeface="Adobe Arabic" panose="02040503050201020203" pitchFamily="18" charset="-78"/>
              </a:rPr>
              <a:t>of Visual Perception</a:t>
            </a:r>
            <a:br>
              <a:rPr lang="en-US" altLang="ar-SA" sz="6000" b="1" dirty="0">
                <a:latin typeface="Adobe Arabic" panose="02040503050201020203" pitchFamily="18" charset="-78"/>
                <a:ea typeface="+mn-ea"/>
                <a:cs typeface="Adobe Arabic" panose="02040503050201020203" pitchFamily="18" charset="-78"/>
              </a:rPr>
            </a:br>
            <a:r>
              <a:rPr lang="en-US" altLang="ar-SA" sz="6000" b="1" dirty="0">
                <a:latin typeface="Adobe Arabic" panose="02040503050201020203" pitchFamily="18" charset="-78"/>
                <a:ea typeface="+mn-ea"/>
                <a:cs typeface="Adobe Arabic" panose="02040503050201020203" pitchFamily="18" charset="-78"/>
              </a:rPr>
              <a:t>1.Structure of the Human Eye</a:t>
            </a:r>
            <a:endParaRPr lang="ar-SA" sz="6000" b="1" dirty="0">
              <a:latin typeface="Adobe Arabic" panose="02040503050201020203" pitchFamily="18" charset="-78"/>
              <a:ea typeface="+mn-ea"/>
              <a:cs typeface="Adobe Arabic" panose="02040503050201020203" pitchFamily="18" charset="-78"/>
            </a:endParaRPr>
          </a:p>
        </p:txBody>
      </p:sp>
      <p:sp>
        <p:nvSpPr>
          <p:cNvPr id="3" name="مستطيل 2"/>
          <p:cNvSpPr/>
          <p:nvPr/>
        </p:nvSpPr>
        <p:spPr>
          <a:xfrm>
            <a:off x="1230630" y="1414195"/>
            <a:ext cx="6096000" cy="369332"/>
          </a:xfrm>
          <a:prstGeom prst="rect">
            <a:avLst/>
          </a:prstGeom>
        </p:spPr>
        <p:txBody>
          <a:bodyPr>
            <a:spAutoFit/>
          </a:bodyPr>
          <a:lstStyle/>
          <a:p>
            <a:r>
              <a:rPr lang="en-US" altLang="ar-SA" dirty="0" smtClean="0"/>
              <a:t>E</a:t>
            </a:r>
            <a:endParaRPr lang="ar-SA"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10808" t="28848" r="3558" b="31691"/>
          <a:stretch>
            <a:fillRect/>
          </a:stretch>
        </p:blipFill>
        <p:spPr bwMode="auto">
          <a:xfrm>
            <a:off x="6887528" y="1874820"/>
            <a:ext cx="5113337" cy="444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3977322" y="3622924"/>
            <a:ext cx="3707130" cy="369332"/>
          </a:xfrm>
          <a:prstGeom prst="rect">
            <a:avLst/>
          </a:prstGeom>
        </p:spPr>
        <p:txBody>
          <a:bodyPr wrap="square">
            <a:spAutoFit/>
          </a:bodyPr>
          <a:lstStyle/>
          <a:p>
            <a:pPr>
              <a:spcBef>
                <a:spcPct val="50000"/>
              </a:spcBef>
            </a:pPr>
            <a:endParaRPr lang="en-US" altLang="ar-SA" dirty="0"/>
          </a:p>
        </p:txBody>
      </p:sp>
      <p:sp>
        <p:nvSpPr>
          <p:cNvPr id="7" name="مستطيل 6"/>
          <p:cNvSpPr/>
          <p:nvPr/>
        </p:nvSpPr>
        <p:spPr>
          <a:xfrm>
            <a:off x="979170" y="1962656"/>
            <a:ext cx="2552700" cy="4339650"/>
          </a:xfrm>
          <a:prstGeom prst="rect">
            <a:avLst/>
          </a:prstGeom>
        </p:spPr>
        <p:txBody>
          <a:bodyPr wrap="square">
            <a:spAutoFit/>
          </a:bodyPr>
          <a:lstStyle/>
          <a:p>
            <a:pPr>
              <a:spcBef>
                <a:spcPct val="50000"/>
              </a:spcBef>
            </a:pPr>
            <a:r>
              <a:rPr lang="en-US" altLang="ar-SA" sz="2400" b="1" dirty="0"/>
              <a:t>Retina</a:t>
            </a:r>
            <a:r>
              <a:rPr lang="ar-EG" altLang="ar-SA" sz="2400" b="1" dirty="0"/>
              <a:t>:</a:t>
            </a:r>
            <a:r>
              <a:rPr lang="en-US" altLang="ar-SA" sz="2400" b="1" dirty="0"/>
              <a:t>(2 receptors)</a:t>
            </a:r>
            <a:endParaRPr lang="ar-EG" altLang="ar-SA" sz="2400" b="1" dirty="0"/>
          </a:p>
          <a:p>
            <a:pPr>
              <a:spcBef>
                <a:spcPct val="50000"/>
              </a:spcBef>
            </a:pPr>
            <a:r>
              <a:rPr lang="ar-EG" altLang="ar-SA" sz="2400" b="1" dirty="0"/>
              <a:t> </a:t>
            </a:r>
            <a:r>
              <a:rPr lang="en-US" altLang="ar-SA" sz="2400" b="1" dirty="0"/>
              <a:t>  - </a:t>
            </a:r>
            <a:r>
              <a:rPr lang="en-US" altLang="ar-SA" sz="2400" i="1" dirty="0"/>
              <a:t>Cones (6 </a:t>
            </a:r>
            <a:r>
              <a:rPr lang="en-US" altLang="ar-SA" sz="2400" i="1" dirty="0">
                <a:latin typeface="Arial" panose="020B0604020202020204" pitchFamily="34" charset="0"/>
              </a:rPr>
              <a:t>–</a:t>
            </a:r>
            <a:r>
              <a:rPr lang="en-US" altLang="ar-SA" sz="2400" i="1" dirty="0"/>
              <a:t> 7 million</a:t>
            </a:r>
            <a:r>
              <a:rPr lang="en-US" altLang="ar-SA" sz="2400" i="1" dirty="0" smtClean="0"/>
              <a:t>) </a:t>
            </a:r>
            <a:r>
              <a:rPr lang="ar-SA" altLang="ar-SA" sz="2400" i="1" dirty="0" smtClean="0"/>
              <a:t>بكسل الجوال </a:t>
            </a:r>
            <a:endParaRPr lang="en-US" altLang="ar-SA" sz="2400" i="1" dirty="0"/>
          </a:p>
          <a:p>
            <a:pPr>
              <a:spcBef>
                <a:spcPct val="50000"/>
              </a:spcBef>
            </a:pPr>
            <a:r>
              <a:rPr lang="en-US" altLang="ar-SA" sz="2400" i="1" dirty="0"/>
              <a:t>   -  Rods (</a:t>
            </a:r>
            <a:r>
              <a:rPr lang="en-US" altLang="ar-SA" dirty="0"/>
              <a:t>75 to 150 million)</a:t>
            </a:r>
            <a:endParaRPr lang="en-US" altLang="ar-SA" sz="2400" i="1" dirty="0"/>
          </a:p>
          <a:p>
            <a:pPr>
              <a:spcBef>
                <a:spcPct val="50000"/>
              </a:spcBef>
            </a:pPr>
            <a:r>
              <a:rPr lang="en-US" altLang="ar-SA" i="1" dirty="0"/>
              <a:t>*</a:t>
            </a:r>
            <a:r>
              <a:rPr lang="en-US" altLang="ar-SA" i="1" dirty="0" err="1"/>
              <a:t>photopic</a:t>
            </a:r>
            <a:r>
              <a:rPr lang="en-US" altLang="ar-SA" i="1" dirty="0"/>
              <a:t> </a:t>
            </a:r>
            <a:r>
              <a:rPr lang="en-US" altLang="ar-SA" dirty="0"/>
              <a:t>or bright-light vision</a:t>
            </a:r>
          </a:p>
          <a:p>
            <a:pPr>
              <a:spcBef>
                <a:spcPct val="50000"/>
              </a:spcBef>
              <a:buFontTx/>
              <a:buChar char="•"/>
            </a:pPr>
            <a:r>
              <a:rPr lang="en-US" altLang="ar-SA" i="1" dirty="0"/>
              <a:t>scotopic </a:t>
            </a:r>
            <a:r>
              <a:rPr lang="en-US" altLang="ar-SA" dirty="0"/>
              <a:t>or dim-light vision</a:t>
            </a:r>
          </a:p>
        </p:txBody>
      </p:sp>
    </p:spTree>
    <p:extLst>
      <p:ext uri="{BB962C8B-B14F-4D97-AF65-F5344CB8AC3E}">
        <p14:creationId xmlns:p14="http://schemas.microsoft.com/office/powerpoint/2010/main" val="1959136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11530" y="251460"/>
            <a:ext cx="9601200" cy="868680"/>
          </a:xfrm>
        </p:spPr>
        <p:txBody>
          <a:bodyPr>
            <a:normAutofit fontScale="90000"/>
          </a:bodyPr>
          <a:lstStyle/>
          <a:p>
            <a:r>
              <a:rPr lang="en-US" altLang="ar-SA" dirty="0"/>
              <a:t>Image Formation in the Eye</a:t>
            </a:r>
            <a:br>
              <a:rPr lang="en-US" altLang="ar-SA" dirty="0"/>
            </a:br>
            <a:endParaRPr lang="ar-SA" dirty="0"/>
          </a:p>
        </p:txBody>
      </p:sp>
      <p:sp>
        <p:nvSpPr>
          <p:cNvPr id="3" name="عنصر نائب للمحتوى 2"/>
          <p:cNvSpPr>
            <a:spLocks noGrp="1"/>
          </p:cNvSpPr>
          <p:nvPr>
            <p:ph idx="1"/>
          </p:nvPr>
        </p:nvSpPr>
        <p:spPr/>
        <p:txBody>
          <a:bodyPr/>
          <a:lstStyle/>
          <a:p>
            <a:endParaRPr lang="ar-SA"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l="26654" t="39171" r="11642" b="34245"/>
          <a:stretch>
            <a:fillRect/>
          </a:stretch>
        </p:blipFill>
        <p:spPr bwMode="auto">
          <a:xfrm>
            <a:off x="1147106" y="3504862"/>
            <a:ext cx="9965404" cy="23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l="27206" t="23358" r="53741" b="21463"/>
          <a:stretch>
            <a:fillRect/>
          </a:stretch>
        </p:blipFill>
        <p:spPr bwMode="auto">
          <a:xfrm>
            <a:off x="1177290" y="1477918"/>
            <a:ext cx="2535566" cy="235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l="27794" t="50174" r="12169" b="31120"/>
          <a:stretch>
            <a:fillRect/>
          </a:stretch>
        </p:blipFill>
        <p:spPr bwMode="auto">
          <a:xfrm>
            <a:off x="3245782" y="1455399"/>
            <a:ext cx="7429838" cy="2355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888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14400" y="152038"/>
            <a:ext cx="9601200" cy="868680"/>
          </a:xfrm>
        </p:spPr>
        <p:txBody>
          <a:bodyPr>
            <a:normAutofit/>
          </a:bodyPr>
          <a:lstStyle/>
          <a:p>
            <a:r>
              <a:rPr lang="ar-SA" dirty="0" err="1"/>
              <a:t>What</a:t>
            </a:r>
            <a:r>
              <a:rPr lang="ar-SA" dirty="0"/>
              <a:t> </a:t>
            </a:r>
            <a:r>
              <a:rPr lang="ar-SA" dirty="0" err="1"/>
              <a:t>determines</a:t>
            </a:r>
            <a:r>
              <a:rPr lang="ar-SA" dirty="0"/>
              <a:t> </a:t>
            </a:r>
            <a:r>
              <a:rPr lang="ar-SA" dirty="0" err="1"/>
              <a:t>image</a:t>
            </a:r>
            <a:r>
              <a:rPr lang="ar-SA" dirty="0"/>
              <a:t> </a:t>
            </a:r>
            <a:r>
              <a:rPr lang="ar-SA" dirty="0" err="1"/>
              <a:t>quality</a:t>
            </a:r>
            <a:r>
              <a:rPr lang="ar-SA" dirty="0"/>
              <a:t>?</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l="27206" t="23358" r="53741" b="21463"/>
          <a:stretch>
            <a:fillRect/>
          </a:stretch>
        </p:blipFill>
        <p:spPr bwMode="auto">
          <a:xfrm>
            <a:off x="8676416" y="288064"/>
            <a:ext cx="3150060" cy="292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مستطيل 7"/>
          <p:cNvSpPr/>
          <p:nvPr/>
        </p:nvSpPr>
        <p:spPr>
          <a:xfrm>
            <a:off x="914400" y="1308734"/>
            <a:ext cx="7762016" cy="4579715"/>
          </a:xfrm>
          <a:prstGeom prst="rect">
            <a:avLst/>
          </a:prstGeom>
        </p:spPr>
        <p:txBody>
          <a:bodyPr wrap="square">
            <a:spAutoFit/>
          </a:bodyPr>
          <a:lstStyle/>
          <a:p>
            <a:pPr>
              <a:lnSpc>
                <a:spcPct val="90000"/>
              </a:lnSpc>
            </a:pPr>
            <a:r>
              <a:rPr lang="en-US" altLang="ar-SA" i="1" dirty="0"/>
              <a:t>(Achromatic </a:t>
            </a:r>
            <a:r>
              <a:rPr lang="en-US" altLang="ar-SA" dirty="0"/>
              <a:t>or </a:t>
            </a:r>
            <a:r>
              <a:rPr lang="en-US" altLang="ar-SA" i="1" dirty="0"/>
              <a:t>monochromatic) and chromatic  </a:t>
            </a:r>
            <a:r>
              <a:rPr lang="en-US" altLang="ar-SA" dirty="0"/>
              <a:t>light. </a:t>
            </a:r>
          </a:p>
          <a:p>
            <a:pPr>
              <a:lnSpc>
                <a:spcPct val="90000"/>
              </a:lnSpc>
            </a:pPr>
            <a:r>
              <a:rPr lang="en-US" altLang="ar-SA" dirty="0"/>
              <a:t>Three basic quantities are used to describe the quality of a chromatic light source: radiance; luminance; and brightness. </a:t>
            </a:r>
          </a:p>
          <a:p>
            <a:pPr>
              <a:lnSpc>
                <a:spcPct val="90000"/>
              </a:lnSpc>
            </a:pPr>
            <a:r>
              <a:rPr lang="en-US" altLang="ar-SA" i="1" dirty="0">
                <a:solidFill>
                  <a:schemeClr val="hlink"/>
                </a:solidFill>
              </a:rPr>
              <a:t>Radiance</a:t>
            </a:r>
            <a:r>
              <a:rPr lang="en-US" altLang="ar-SA" i="1" dirty="0"/>
              <a:t> </a:t>
            </a:r>
            <a:endParaRPr lang="en-US" altLang="ar-SA" i="1" dirty="0" smtClean="0"/>
          </a:p>
          <a:p>
            <a:pPr>
              <a:lnSpc>
                <a:spcPct val="90000"/>
              </a:lnSpc>
            </a:pPr>
            <a:r>
              <a:rPr lang="en-US" altLang="ar-SA" dirty="0" smtClean="0"/>
              <a:t>is </a:t>
            </a:r>
            <a:r>
              <a:rPr lang="en-US" altLang="ar-SA" dirty="0"/>
              <a:t>the total amount of energy that flows from the light source, and it is usually measured in watts</a:t>
            </a:r>
            <a:r>
              <a:rPr lang="en-US" altLang="ar-SA" dirty="0" smtClean="0"/>
              <a:t>.</a:t>
            </a:r>
          </a:p>
          <a:p>
            <a:pPr>
              <a:lnSpc>
                <a:spcPct val="90000"/>
              </a:lnSpc>
            </a:pPr>
            <a:r>
              <a:rPr lang="en-US" altLang="ar-SA" dirty="0" smtClean="0"/>
              <a:t> </a:t>
            </a:r>
            <a:r>
              <a:rPr lang="en-US" altLang="ar-SA" i="1" dirty="0">
                <a:solidFill>
                  <a:schemeClr val="hlink"/>
                </a:solidFill>
              </a:rPr>
              <a:t>Luminance</a:t>
            </a:r>
            <a:r>
              <a:rPr lang="en-US" altLang="ar-SA" dirty="0" smtClean="0"/>
              <a:t>,</a:t>
            </a:r>
          </a:p>
          <a:p>
            <a:pPr>
              <a:lnSpc>
                <a:spcPct val="90000"/>
              </a:lnSpc>
            </a:pPr>
            <a:r>
              <a:rPr lang="en-US" altLang="ar-SA" dirty="0" smtClean="0"/>
              <a:t> </a:t>
            </a:r>
            <a:r>
              <a:rPr lang="en-US" altLang="ar-SA" dirty="0"/>
              <a:t>measured in lumens (lm), gives a measure of the amount of energy an observer </a:t>
            </a:r>
            <a:r>
              <a:rPr lang="en-US" altLang="ar-SA" i="1" dirty="0"/>
              <a:t>perceives </a:t>
            </a:r>
            <a:r>
              <a:rPr lang="en-US" altLang="ar-SA" dirty="0"/>
              <a:t>from a light source.</a:t>
            </a:r>
            <a:r>
              <a:rPr lang="ar-EG" altLang="ar-SA" dirty="0"/>
              <a:t>  </a:t>
            </a:r>
          </a:p>
          <a:p>
            <a:pPr>
              <a:lnSpc>
                <a:spcPct val="90000"/>
              </a:lnSpc>
            </a:pPr>
            <a:r>
              <a:rPr lang="en-US" altLang="ar-SA" i="1" dirty="0">
                <a:solidFill>
                  <a:schemeClr val="hlink"/>
                </a:solidFill>
              </a:rPr>
              <a:t>Brightness</a:t>
            </a:r>
          </a:p>
          <a:p>
            <a:pPr>
              <a:lnSpc>
                <a:spcPct val="90000"/>
              </a:lnSpc>
            </a:pPr>
            <a:r>
              <a:rPr lang="en-US" dirty="0"/>
              <a:t>Brightness is a subjective perception of light intensity by the human visual system. It is the attribute of visual perception that determines the subjective impression of how intense a light source or a surface appears. Brightness can be influenced by various factors, including the luminance of the light source or surface, the surrounding environment, and individual differences in visual perception. Brightness is often described using qualitative terms such as "bright," "dim," or "dull</a:t>
            </a:r>
            <a:r>
              <a:rPr lang="en-US" dirty="0" smtClean="0"/>
              <a:t>.«</a:t>
            </a:r>
            <a:r>
              <a:rPr lang="ar-SA" dirty="0" smtClean="0"/>
              <a:t>في الحاسوب </a:t>
            </a:r>
            <a:r>
              <a:rPr lang="ar-SA" dirty="0" err="1" smtClean="0"/>
              <a:t>ناخذ</a:t>
            </a:r>
            <a:r>
              <a:rPr lang="ar-SA" dirty="0" smtClean="0"/>
              <a:t> تدرج اللون لكل نقطه </a:t>
            </a:r>
            <a:endParaRPr lang="en-US" altLang="ar-SA" i="1" dirty="0" smtClean="0"/>
          </a:p>
          <a:p>
            <a:pPr>
              <a:lnSpc>
                <a:spcPct val="90000"/>
              </a:lnSpc>
            </a:pPr>
            <a:endParaRPr lang="en-US" altLang="ar-SA" i="1" dirty="0"/>
          </a:p>
        </p:txBody>
      </p:sp>
    </p:spTree>
    <p:extLst>
      <p:ext uri="{BB962C8B-B14F-4D97-AF65-F5344CB8AC3E}">
        <p14:creationId xmlns:p14="http://schemas.microsoft.com/office/powerpoint/2010/main" val="7360873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57250" y="137160"/>
            <a:ext cx="9601200" cy="1485900"/>
          </a:xfrm>
        </p:spPr>
        <p:txBody>
          <a:bodyPr/>
          <a:lstStyle/>
          <a:p>
            <a:r>
              <a:rPr lang="en-US" altLang="ar-SA" dirty="0"/>
              <a:t>Some well known optical illusions</a:t>
            </a:r>
            <a:br>
              <a:rPr lang="en-US" altLang="ar-SA" dirty="0"/>
            </a:br>
            <a:r>
              <a:rPr lang="ar-SA" altLang="ar-SA" dirty="0"/>
              <a:t>بعض الخداع البصري المعروف</a:t>
            </a:r>
            <a:endParaRPr lang="ar-SA"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l="20012" t="10460" r="19400" b="4558"/>
          <a:stretch>
            <a:fillRect/>
          </a:stretch>
        </p:blipFill>
        <p:spPr bwMode="auto">
          <a:xfrm>
            <a:off x="1555750" y="1509078"/>
            <a:ext cx="9828530" cy="5219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5736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57250" y="137160"/>
            <a:ext cx="9601200" cy="1485900"/>
          </a:xfrm>
        </p:spPr>
        <p:txBody>
          <a:bodyPr/>
          <a:lstStyle/>
          <a:p>
            <a:r>
              <a:rPr lang="en-US" altLang="ar-SA" dirty="0"/>
              <a:t>Some well known optical illusions</a:t>
            </a:r>
            <a:br>
              <a:rPr lang="en-US" altLang="ar-SA" dirty="0"/>
            </a:br>
            <a:r>
              <a:rPr lang="en-US" i="1" dirty="0"/>
              <a:t>simultaneous contrast</a:t>
            </a:r>
            <a:endParaRPr lang="ar-SA" dirty="0"/>
          </a:p>
        </p:txBody>
      </p:sp>
      <p:pic>
        <p:nvPicPr>
          <p:cNvPr id="3" name="صورة 2"/>
          <p:cNvPicPr>
            <a:picLocks noChangeAspect="1"/>
          </p:cNvPicPr>
          <p:nvPr/>
        </p:nvPicPr>
        <p:blipFill>
          <a:blip r:embed="rId2"/>
          <a:stretch>
            <a:fillRect/>
          </a:stretch>
        </p:blipFill>
        <p:spPr>
          <a:xfrm>
            <a:off x="1415976" y="2389409"/>
            <a:ext cx="9755128" cy="3184154"/>
          </a:xfrm>
          <a:prstGeom prst="rect">
            <a:avLst/>
          </a:prstGeom>
        </p:spPr>
      </p:pic>
    </p:spTree>
    <p:extLst>
      <p:ext uri="{BB962C8B-B14F-4D97-AF65-F5344CB8AC3E}">
        <p14:creationId xmlns:p14="http://schemas.microsoft.com/office/powerpoint/2010/main" val="20774586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r>
              <a:rPr lang="en-US" sz="6000" b="1" dirty="0">
                <a:latin typeface="Adobe Arabic" panose="02040503050201020203" pitchFamily="18" charset="-78"/>
                <a:ea typeface="+mn-ea"/>
                <a:cs typeface="Adobe Arabic" panose="02040503050201020203" pitchFamily="18" charset="-78"/>
              </a:rPr>
              <a:t>Next</a:t>
            </a:r>
            <a:endParaRPr lang="ar-SA" sz="6000" b="1" dirty="0">
              <a:latin typeface="Adobe Arabic" panose="02040503050201020203" pitchFamily="18" charset="-78"/>
              <a:ea typeface="+mn-ea"/>
              <a:cs typeface="Adobe Arabic" panose="02040503050201020203" pitchFamily="18" charset="-78"/>
            </a:endParaRPr>
          </a:p>
        </p:txBody>
      </p:sp>
      <p:sp>
        <p:nvSpPr>
          <p:cNvPr id="3" name="عنصر نائب للمحتوى 2"/>
          <p:cNvSpPr>
            <a:spLocks noGrp="1"/>
          </p:cNvSpPr>
          <p:nvPr>
            <p:ph idx="1"/>
          </p:nvPr>
        </p:nvSpPr>
        <p:spPr/>
        <p:txBody>
          <a:bodyPr>
            <a:normAutofit/>
          </a:bodyPr>
          <a:lstStyle/>
          <a:p>
            <a:pPr algn="l" rtl="0"/>
            <a:r>
              <a:rPr lang="en-US" altLang="ar-SA" sz="6000" b="1" dirty="0">
                <a:latin typeface="Adobe Arabic" panose="02040503050201020203" pitchFamily="18" charset="-78"/>
                <a:cs typeface="Adobe Arabic" panose="02040503050201020203" pitchFamily="18" charset="-78"/>
              </a:rPr>
              <a:t>Image Sensing and Acquisition</a:t>
            </a:r>
            <a:br>
              <a:rPr lang="en-US" altLang="ar-SA" sz="6000" b="1" dirty="0">
                <a:latin typeface="Adobe Arabic" panose="02040503050201020203" pitchFamily="18" charset="-78"/>
                <a:cs typeface="Adobe Arabic" panose="02040503050201020203" pitchFamily="18" charset="-78"/>
              </a:rPr>
            </a:br>
            <a:r>
              <a:rPr lang="ar-SA" altLang="ar-SA" sz="6000" b="1" dirty="0">
                <a:latin typeface="Adobe Arabic" panose="02040503050201020203" pitchFamily="18" charset="-78"/>
                <a:cs typeface="Adobe Arabic" panose="02040503050201020203" pitchFamily="18" charset="-78"/>
              </a:rPr>
              <a:t>استشعار الصورة والحصول عليها</a:t>
            </a:r>
            <a:endParaRPr lang="ar-SA" sz="6000" b="1"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2616516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عنصر نائب للمحتوى 3"/>
          <p:cNvPicPr>
            <a:picLocks noGrp="1" noChangeAspect="1"/>
          </p:cNvPicPr>
          <p:nvPr>
            <p:ph idx="1"/>
          </p:nvPr>
        </p:nvPicPr>
        <p:blipFill>
          <a:blip r:embed="rId2"/>
          <a:stretch>
            <a:fillRect/>
          </a:stretch>
        </p:blipFill>
        <p:spPr>
          <a:xfrm>
            <a:off x="995593" y="1042059"/>
            <a:ext cx="5048367" cy="2790825"/>
          </a:xfrm>
          <a:prstGeom prst="rect">
            <a:avLst/>
          </a:prstGeom>
        </p:spPr>
      </p:pic>
      <p:pic>
        <p:nvPicPr>
          <p:cNvPr id="7" name="صورة 6"/>
          <p:cNvPicPr>
            <a:picLocks noChangeAspect="1"/>
          </p:cNvPicPr>
          <p:nvPr/>
        </p:nvPicPr>
        <p:blipFill>
          <a:blip r:embed="rId3"/>
          <a:stretch>
            <a:fillRect/>
          </a:stretch>
        </p:blipFill>
        <p:spPr>
          <a:xfrm>
            <a:off x="995593" y="3925577"/>
            <a:ext cx="5048367" cy="2486025"/>
          </a:xfrm>
          <a:prstGeom prst="rect">
            <a:avLst/>
          </a:prstGeom>
        </p:spPr>
      </p:pic>
      <p:pic>
        <p:nvPicPr>
          <p:cNvPr id="8" name="صورة 7"/>
          <p:cNvPicPr>
            <a:picLocks noChangeAspect="1"/>
          </p:cNvPicPr>
          <p:nvPr/>
        </p:nvPicPr>
        <p:blipFill>
          <a:blip r:embed="rId4"/>
          <a:stretch>
            <a:fillRect/>
          </a:stretch>
        </p:blipFill>
        <p:spPr>
          <a:xfrm>
            <a:off x="6234230" y="1042059"/>
            <a:ext cx="5641820" cy="2775075"/>
          </a:xfrm>
          <a:prstGeom prst="rect">
            <a:avLst/>
          </a:prstGeom>
        </p:spPr>
      </p:pic>
      <p:pic>
        <p:nvPicPr>
          <p:cNvPr id="9" name="صورة 8"/>
          <p:cNvPicPr>
            <a:picLocks noChangeAspect="1"/>
          </p:cNvPicPr>
          <p:nvPr/>
        </p:nvPicPr>
        <p:blipFill>
          <a:blip r:embed="rId5"/>
          <a:stretch>
            <a:fillRect/>
          </a:stretch>
        </p:blipFill>
        <p:spPr>
          <a:xfrm>
            <a:off x="6234230" y="3925576"/>
            <a:ext cx="5641820" cy="2486025"/>
          </a:xfrm>
          <a:prstGeom prst="rect">
            <a:avLst/>
          </a:prstGeom>
        </p:spPr>
      </p:pic>
      <p:sp>
        <p:nvSpPr>
          <p:cNvPr id="2" name="مربع نص 1"/>
          <p:cNvSpPr txBox="1"/>
          <p:nvPr/>
        </p:nvSpPr>
        <p:spPr>
          <a:xfrm>
            <a:off x="995593" y="118550"/>
            <a:ext cx="4036741" cy="584775"/>
          </a:xfrm>
          <a:prstGeom prst="rect">
            <a:avLst/>
          </a:prstGeom>
          <a:noFill/>
        </p:spPr>
        <p:txBody>
          <a:bodyPr wrap="square" rtlCol="1">
            <a:spAutoFit/>
          </a:bodyPr>
          <a:lstStyle/>
          <a:p>
            <a:r>
              <a:rPr lang="en-US" sz="3200" dirty="0" smtClean="0">
                <a:latin typeface="Adobe Arabic" panose="02040503050201020203" pitchFamily="18" charset="-78"/>
                <a:cs typeface="Adobe Arabic" panose="02040503050201020203" pitchFamily="18" charset="-78"/>
              </a:rPr>
              <a:t>Pinhole projection </a:t>
            </a:r>
            <a:endParaRPr lang="ar-SA" sz="32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810250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محتوى 1"/>
          <p:cNvSpPr>
            <a:spLocks noGrp="1"/>
          </p:cNvSpPr>
          <p:nvPr>
            <p:ph idx="1"/>
          </p:nvPr>
        </p:nvSpPr>
        <p:spPr/>
        <p:txBody>
          <a:bodyPr/>
          <a:lstStyle/>
          <a:p>
            <a:endParaRPr lang="ar-SA" dirty="0"/>
          </a:p>
        </p:txBody>
      </p:sp>
      <p:pic>
        <p:nvPicPr>
          <p:cNvPr id="5" name="صورة 4"/>
          <p:cNvPicPr>
            <a:picLocks noChangeAspect="1"/>
          </p:cNvPicPr>
          <p:nvPr/>
        </p:nvPicPr>
        <p:blipFill>
          <a:blip r:embed="rId2"/>
          <a:stretch>
            <a:fillRect/>
          </a:stretch>
        </p:blipFill>
        <p:spPr>
          <a:xfrm>
            <a:off x="1473935" y="2286000"/>
            <a:ext cx="9975776" cy="3581400"/>
          </a:xfrm>
          <a:prstGeom prst="rect">
            <a:avLst/>
          </a:prstGeom>
        </p:spPr>
      </p:pic>
    </p:spTree>
    <p:extLst>
      <p:ext uri="{BB962C8B-B14F-4D97-AF65-F5344CB8AC3E}">
        <p14:creationId xmlns:p14="http://schemas.microsoft.com/office/powerpoint/2010/main" val="3305748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عنصر نائب للمحتوى 3"/>
          <p:cNvGraphicFramePr>
            <a:graphicFrameLocks noGrp="1"/>
          </p:cNvGraphicFramePr>
          <p:nvPr>
            <p:ph idx="1"/>
            <p:extLst>
              <p:ext uri="{D42A27DB-BD31-4B8C-83A1-F6EECF244321}">
                <p14:modId xmlns:p14="http://schemas.microsoft.com/office/powerpoint/2010/main" val="2712976084"/>
              </p:ext>
            </p:extLst>
          </p:nvPr>
        </p:nvGraphicFramePr>
        <p:xfrm>
          <a:off x="1206944" y="612648"/>
          <a:ext cx="10241344" cy="4416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78892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محتوى 1"/>
          <p:cNvSpPr>
            <a:spLocks noGrp="1"/>
          </p:cNvSpPr>
          <p:nvPr>
            <p:ph idx="1"/>
          </p:nvPr>
        </p:nvSpPr>
        <p:spPr/>
        <p:txBody>
          <a:bodyPr/>
          <a:lstStyle/>
          <a:p>
            <a:endParaRPr lang="ar-SA" dirty="0"/>
          </a:p>
        </p:txBody>
      </p:sp>
      <p:pic>
        <p:nvPicPr>
          <p:cNvPr id="3" name="صورة 2"/>
          <p:cNvPicPr>
            <a:picLocks noChangeAspect="1"/>
          </p:cNvPicPr>
          <p:nvPr/>
        </p:nvPicPr>
        <p:blipFill>
          <a:blip r:embed="rId3"/>
          <a:stretch>
            <a:fillRect/>
          </a:stretch>
        </p:blipFill>
        <p:spPr>
          <a:xfrm>
            <a:off x="840508" y="289933"/>
            <a:ext cx="10767912" cy="6431596"/>
          </a:xfrm>
          <a:prstGeom prst="rect">
            <a:avLst/>
          </a:prstGeom>
        </p:spPr>
      </p:pic>
    </p:spTree>
    <p:extLst>
      <p:ext uri="{BB962C8B-B14F-4D97-AF65-F5344CB8AC3E}">
        <p14:creationId xmlns:p14="http://schemas.microsoft.com/office/powerpoint/2010/main" val="921369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محتوى 1"/>
          <p:cNvSpPr>
            <a:spLocks noGrp="1"/>
          </p:cNvSpPr>
          <p:nvPr>
            <p:ph idx="1"/>
          </p:nvPr>
        </p:nvSpPr>
        <p:spPr/>
        <p:txBody>
          <a:bodyPr/>
          <a:lstStyle/>
          <a:p>
            <a:endParaRPr lang="ar-SA" dirty="0"/>
          </a:p>
        </p:txBody>
      </p:sp>
      <p:pic>
        <p:nvPicPr>
          <p:cNvPr id="4" name="صورة 3"/>
          <p:cNvPicPr>
            <a:picLocks noChangeAspect="1"/>
          </p:cNvPicPr>
          <p:nvPr/>
        </p:nvPicPr>
        <p:blipFill>
          <a:blip r:embed="rId2"/>
          <a:stretch>
            <a:fillRect/>
          </a:stretch>
        </p:blipFill>
        <p:spPr>
          <a:xfrm>
            <a:off x="750315" y="0"/>
            <a:ext cx="11304153" cy="6328685"/>
          </a:xfrm>
          <a:prstGeom prst="rect">
            <a:avLst/>
          </a:prstGeom>
        </p:spPr>
      </p:pic>
    </p:spTree>
    <p:extLst>
      <p:ext uri="{BB962C8B-B14F-4D97-AF65-F5344CB8AC3E}">
        <p14:creationId xmlns:p14="http://schemas.microsoft.com/office/powerpoint/2010/main" val="34806185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محتوى 1"/>
          <p:cNvSpPr>
            <a:spLocks noGrp="1"/>
          </p:cNvSpPr>
          <p:nvPr>
            <p:ph idx="1"/>
          </p:nvPr>
        </p:nvSpPr>
        <p:spPr/>
        <p:txBody>
          <a:bodyPr/>
          <a:lstStyle/>
          <a:p>
            <a:endParaRPr lang="ar-SA" dirty="0"/>
          </a:p>
        </p:txBody>
      </p:sp>
      <p:pic>
        <p:nvPicPr>
          <p:cNvPr id="3" name="صورة 2"/>
          <p:cNvPicPr>
            <a:picLocks noChangeAspect="1"/>
          </p:cNvPicPr>
          <p:nvPr/>
        </p:nvPicPr>
        <p:blipFill>
          <a:blip r:embed="rId2"/>
          <a:stretch>
            <a:fillRect/>
          </a:stretch>
        </p:blipFill>
        <p:spPr>
          <a:xfrm>
            <a:off x="974362" y="334537"/>
            <a:ext cx="10109950" cy="6108371"/>
          </a:xfrm>
          <a:prstGeom prst="rect">
            <a:avLst/>
          </a:prstGeom>
        </p:spPr>
      </p:pic>
    </p:spTree>
    <p:extLst>
      <p:ext uri="{BB962C8B-B14F-4D97-AF65-F5344CB8AC3E}">
        <p14:creationId xmlns:p14="http://schemas.microsoft.com/office/powerpoint/2010/main" val="8091782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محتوى 1"/>
          <p:cNvSpPr>
            <a:spLocks noGrp="1"/>
          </p:cNvSpPr>
          <p:nvPr>
            <p:ph idx="1"/>
          </p:nvPr>
        </p:nvSpPr>
        <p:spPr/>
        <p:txBody>
          <a:bodyPr/>
          <a:lstStyle/>
          <a:p>
            <a:endParaRPr lang="ar-SA" dirty="0"/>
          </a:p>
        </p:txBody>
      </p:sp>
      <p:pic>
        <p:nvPicPr>
          <p:cNvPr id="6" name="صورة 5"/>
          <p:cNvPicPr>
            <a:picLocks noChangeAspect="1"/>
          </p:cNvPicPr>
          <p:nvPr/>
        </p:nvPicPr>
        <p:blipFill>
          <a:blip r:embed="rId2"/>
          <a:stretch>
            <a:fillRect/>
          </a:stretch>
        </p:blipFill>
        <p:spPr>
          <a:xfrm>
            <a:off x="849115" y="836342"/>
            <a:ext cx="10737001" cy="5305506"/>
          </a:xfrm>
          <a:prstGeom prst="rect">
            <a:avLst/>
          </a:prstGeom>
        </p:spPr>
      </p:pic>
    </p:spTree>
    <p:extLst>
      <p:ext uri="{BB962C8B-B14F-4D97-AF65-F5344CB8AC3E}">
        <p14:creationId xmlns:p14="http://schemas.microsoft.com/office/powerpoint/2010/main" val="8961620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r>
              <a:rPr lang="en-US" altLang="ar-SA" sz="6000" b="1" dirty="0">
                <a:latin typeface="Adobe Arabic" panose="02040503050201020203" pitchFamily="18" charset="-78"/>
                <a:ea typeface="+mn-ea"/>
                <a:cs typeface="Adobe Arabic" panose="02040503050201020203" pitchFamily="18" charset="-78"/>
              </a:rPr>
              <a:t>Image Sensing and Acquisition</a:t>
            </a:r>
            <a:br>
              <a:rPr lang="en-US" altLang="ar-SA" sz="6000" b="1" dirty="0">
                <a:latin typeface="Adobe Arabic" panose="02040503050201020203" pitchFamily="18" charset="-78"/>
                <a:ea typeface="+mn-ea"/>
                <a:cs typeface="Adobe Arabic" panose="02040503050201020203" pitchFamily="18" charset="-78"/>
              </a:rPr>
            </a:br>
            <a:endParaRPr lang="ar-SA" sz="6000" b="1" dirty="0">
              <a:latin typeface="Adobe Arabic" panose="02040503050201020203" pitchFamily="18" charset="-78"/>
              <a:ea typeface="+mn-ea"/>
              <a:cs typeface="Adobe Arabic" panose="02040503050201020203" pitchFamily="18" charset="-78"/>
            </a:endParaRPr>
          </a:p>
        </p:txBody>
      </p:sp>
      <p:sp>
        <p:nvSpPr>
          <p:cNvPr id="3" name="عنصر نائب للمحتوى 2"/>
          <p:cNvSpPr>
            <a:spLocks noGrp="1"/>
          </p:cNvSpPr>
          <p:nvPr>
            <p:ph idx="1"/>
          </p:nvPr>
        </p:nvSpPr>
        <p:spPr>
          <a:xfrm>
            <a:off x="1282391" y="1661532"/>
            <a:ext cx="9601200" cy="3581400"/>
          </a:xfrm>
        </p:spPr>
        <p:txBody>
          <a:bodyPr>
            <a:noAutofit/>
          </a:bodyPr>
          <a:lstStyle/>
          <a:p>
            <a:pPr marL="0" indent="0" algn="l">
              <a:lnSpc>
                <a:spcPct val="109000"/>
              </a:lnSpc>
              <a:spcBef>
                <a:spcPct val="0"/>
              </a:spcBef>
              <a:buNone/>
            </a:pPr>
            <a:r>
              <a:rPr lang="en-US" sz="4000" dirty="0">
                <a:latin typeface="Adobe Arabic" panose="02040503050201020203" pitchFamily="18" charset="-78"/>
                <a:cs typeface="Adobe Arabic" panose="02040503050201020203" pitchFamily="18" charset="-78"/>
              </a:rPr>
              <a:t>Image Sensing and Acquisition There are 3 principal sensor arrangements (produce an electrical output proportional to light intensity). (</a:t>
            </a:r>
            <a:r>
              <a:rPr lang="en-US" sz="4000" dirty="0" err="1">
                <a:latin typeface="Adobe Arabic" panose="02040503050201020203" pitchFamily="18" charset="-78"/>
                <a:cs typeface="Adobe Arabic" panose="02040503050201020203" pitchFamily="18" charset="-78"/>
              </a:rPr>
              <a:t>i</a:t>
            </a:r>
            <a:r>
              <a:rPr lang="en-US" sz="4000" dirty="0">
                <a:latin typeface="Adobe Arabic" panose="02040503050201020203" pitchFamily="18" charset="-78"/>
                <a:cs typeface="Adobe Arabic" panose="02040503050201020203" pitchFamily="18" charset="-78"/>
              </a:rPr>
              <a:t>)Single imaging Sensor (ii)Line sensor (iii)Array sensor</a:t>
            </a:r>
            <a:endParaRPr lang="ar-SA" sz="40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5431917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r>
              <a:rPr lang="en-US" altLang="ar-SA" sz="6000" b="1" dirty="0">
                <a:latin typeface="Adobe Arabic" panose="02040503050201020203" pitchFamily="18" charset="-78"/>
                <a:ea typeface="+mn-ea"/>
                <a:cs typeface="Adobe Arabic" panose="02040503050201020203" pitchFamily="18" charset="-78"/>
              </a:rPr>
              <a:t>Image Sensing and Acquisition</a:t>
            </a:r>
            <a:br>
              <a:rPr lang="en-US" altLang="ar-SA" sz="6000" b="1" dirty="0">
                <a:latin typeface="Adobe Arabic" panose="02040503050201020203" pitchFamily="18" charset="-78"/>
                <a:ea typeface="+mn-ea"/>
                <a:cs typeface="Adobe Arabic" panose="02040503050201020203" pitchFamily="18" charset="-78"/>
              </a:rPr>
            </a:br>
            <a:endParaRPr lang="ar-SA" sz="6000" b="1" dirty="0">
              <a:latin typeface="Adobe Arabic" panose="02040503050201020203" pitchFamily="18" charset="-78"/>
              <a:ea typeface="+mn-ea"/>
              <a:cs typeface="Adobe Arabic" panose="02040503050201020203" pitchFamily="18" charset="-78"/>
            </a:endParaRPr>
          </a:p>
        </p:txBody>
      </p:sp>
      <p:pic>
        <p:nvPicPr>
          <p:cNvPr id="4" name="صورة 3"/>
          <p:cNvPicPr>
            <a:picLocks noChangeAspect="1"/>
          </p:cNvPicPr>
          <p:nvPr/>
        </p:nvPicPr>
        <p:blipFill>
          <a:blip r:embed="rId3"/>
          <a:stretch>
            <a:fillRect/>
          </a:stretch>
        </p:blipFill>
        <p:spPr>
          <a:xfrm>
            <a:off x="1204332" y="1527717"/>
            <a:ext cx="10181063" cy="5296945"/>
          </a:xfrm>
          <a:prstGeom prst="rect">
            <a:avLst/>
          </a:prstGeom>
        </p:spPr>
      </p:pic>
    </p:spTree>
    <p:extLst>
      <p:ext uri="{BB962C8B-B14F-4D97-AF65-F5344CB8AC3E}">
        <p14:creationId xmlns:p14="http://schemas.microsoft.com/office/powerpoint/2010/main" val="17118154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r>
              <a:rPr lang="en-US" altLang="ar-SA" sz="6000" b="1" dirty="0">
                <a:latin typeface="Adobe Arabic" panose="02040503050201020203" pitchFamily="18" charset="-78"/>
                <a:ea typeface="+mn-ea"/>
                <a:cs typeface="Adobe Arabic" panose="02040503050201020203" pitchFamily="18" charset="-78"/>
              </a:rPr>
              <a:t>Image Sensing and Acquisition</a:t>
            </a:r>
            <a:br>
              <a:rPr lang="en-US" altLang="ar-SA" sz="6000" b="1" dirty="0">
                <a:latin typeface="Adobe Arabic" panose="02040503050201020203" pitchFamily="18" charset="-78"/>
                <a:ea typeface="+mn-ea"/>
                <a:cs typeface="Adobe Arabic" panose="02040503050201020203" pitchFamily="18" charset="-78"/>
              </a:rPr>
            </a:br>
            <a:endParaRPr lang="ar-SA" sz="6000" b="1" dirty="0">
              <a:latin typeface="Adobe Arabic" panose="02040503050201020203" pitchFamily="18" charset="-78"/>
              <a:ea typeface="+mn-ea"/>
              <a:cs typeface="Adobe Arabic" panose="02040503050201020203" pitchFamily="18" charset="-78"/>
            </a:endParaRPr>
          </a:p>
        </p:txBody>
      </p:sp>
      <p:sp>
        <p:nvSpPr>
          <p:cNvPr id="3" name="عنصر نائب للمحتوى 2"/>
          <p:cNvSpPr>
            <a:spLocks noGrp="1"/>
          </p:cNvSpPr>
          <p:nvPr>
            <p:ph idx="1"/>
          </p:nvPr>
        </p:nvSpPr>
        <p:spPr/>
        <p:txBody>
          <a:bodyPr>
            <a:noAutofit/>
          </a:bodyPr>
          <a:lstStyle/>
          <a:p>
            <a:pPr marL="0" indent="0" algn="l">
              <a:lnSpc>
                <a:spcPct val="109000"/>
              </a:lnSpc>
              <a:spcBef>
                <a:spcPct val="0"/>
              </a:spcBef>
              <a:buNone/>
            </a:pPr>
            <a:r>
              <a:rPr lang="en-US" altLang="ar-SA" sz="5400" dirty="0" smtClean="0">
                <a:latin typeface="Adobe Arabic" panose="02040503050201020203" pitchFamily="18" charset="-78"/>
                <a:cs typeface="Adobe Arabic" panose="02040503050201020203" pitchFamily="18" charset="-78"/>
              </a:rPr>
              <a:t>1.Image </a:t>
            </a:r>
            <a:r>
              <a:rPr lang="en-US" altLang="ar-SA" sz="5400" dirty="0">
                <a:latin typeface="Adobe Arabic" panose="02040503050201020203" pitchFamily="18" charset="-78"/>
                <a:cs typeface="Adobe Arabic" panose="02040503050201020203" pitchFamily="18" charset="-78"/>
              </a:rPr>
              <a:t>Acquisition Using a Single Sensor.</a:t>
            </a:r>
          </a:p>
          <a:p>
            <a:pPr marL="0" indent="0" algn="l">
              <a:lnSpc>
                <a:spcPct val="109000"/>
              </a:lnSpc>
              <a:spcBef>
                <a:spcPct val="0"/>
              </a:spcBef>
              <a:buNone/>
            </a:pPr>
            <a:r>
              <a:rPr lang="en-US" altLang="ar-SA" sz="5400" dirty="0">
                <a:latin typeface="Adobe Arabic" panose="02040503050201020203" pitchFamily="18" charset="-78"/>
                <a:cs typeface="Adobe Arabic" panose="02040503050201020203" pitchFamily="18" charset="-78"/>
              </a:rPr>
              <a:t>2.Image Acquisition Using Sensor Strips</a:t>
            </a:r>
            <a:br>
              <a:rPr lang="en-US" altLang="ar-SA" sz="5400" dirty="0">
                <a:latin typeface="Adobe Arabic" panose="02040503050201020203" pitchFamily="18" charset="-78"/>
                <a:cs typeface="Adobe Arabic" panose="02040503050201020203" pitchFamily="18" charset="-78"/>
              </a:rPr>
            </a:br>
            <a:r>
              <a:rPr lang="en-US" altLang="ar-SA" sz="5400" dirty="0">
                <a:latin typeface="Adobe Arabic" panose="02040503050201020203" pitchFamily="18" charset="-78"/>
                <a:cs typeface="Adobe Arabic" panose="02040503050201020203" pitchFamily="18" charset="-78"/>
              </a:rPr>
              <a:t>3.</a:t>
            </a:r>
            <a:r>
              <a:rPr lang="en-US" sz="5400" dirty="0">
                <a:latin typeface="Adobe Arabic" panose="02040503050201020203" pitchFamily="18" charset="-78"/>
                <a:cs typeface="Adobe Arabic" panose="02040503050201020203" pitchFamily="18" charset="-78"/>
              </a:rPr>
              <a:t> Image Acquisition Using Sensor Arrays</a:t>
            </a:r>
            <a:endParaRPr lang="ar-SA" sz="54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0448828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02887" y="0"/>
            <a:ext cx="10950497" cy="802888"/>
          </a:xfrm>
        </p:spPr>
        <p:txBody>
          <a:bodyPr>
            <a:noAutofit/>
          </a:bodyPr>
          <a:lstStyle/>
          <a:p>
            <a:r>
              <a:rPr lang="en-US" altLang="ar-SA" sz="6000" b="1" dirty="0">
                <a:latin typeface="Adobe Arabic" panose="02040503050201020203" pitchFamily="18" charset="-78"/>
                <a:cs typeface="Adobe Arabic" panose="02040503050201020203" pitchFamily="18" charset="-78"/>
              </a:rPr>
              <a:t>1.Image Acquisition Using a Single Sensor</a:t>
            </a:r>
            <a:r>
              <a:rPr lang="en-US" altLang="ar-SA" sz="6000" b="1" dirty="0">
                <a:latin typeface="Adobe Arabic" panose="02040503050201020203" pitchFamily="18" charset="-78"/>
                <a:ea typeface="+mn-ea"/>
                <a:cs typeface="Adobe Arabic" panose="02040503050201020203" pitchFamily="18" charset="-78"/>
              </a:rPr>
              <a:t/>
            </a:r>
            <a:br>
              <a:rPr lang="en-US" altLang="ar-SA" sz="6000" b="1" dirty="0">
                <a:latin typeface="Adobe Arabic" panose="02040503050201020203" pitchFamily="18" charset="-78"/>
                <a:ea typeface="+mn-ea"/>
                <a:cs typeface="Adobe Arabic" panose="02040503050201020203" pitchFamily="18" charset="-78"/>
              </a:rPr>
            </a:br>
            <a:endParaRPr lang="ar-SA" sz="6000" b="1" dirty="0">
              <a:latin typeface="Adobe Arabic" panose="02040503050201020203" pitchFamily="18" charset="-78"/>
              <a:ea typeface="+mn-ea"/>
              <a:cs typeface="Adobe Arabic" panose="02040503050201020203" pitchFamily="18" charset="-78"/>
            </a:endParaRPr>
          </a:p>
        </p:txBody>
      </p:sp>
      <p:pic>
        <p:nvPicPr>
          <p:cNvPr id="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36140" t="39345" r="33296" b="27191"/>
          <a:stretch>
            <a:fillRect/>
          </a:stretch>
        </p:blipFill>
        <p:spPr bwMode="auto">
          <a:xfrm>
            <a:off x="2408580" y="968452"/>
            <a:ext cx="3958766" cy="2447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l="40024" t="19661" r="25516" b="50803"/>
          <a:stretch>
            <a:fillRect/>
          </a:stretch>
        </p:blipFill>
        <p:spPr bwMode="auto">
          <a:xfrm>
            <a:off x="6367346" y="968180"/>
            <a:ext cx="4392612"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802887" y="3581397"/>
            <a:ext cx="11128918" cy="667875"/>
          </a:xfrm>
          <a:prstGeom prst="rect">
            <a:avLst/>
          </a:prstGeom>
        </p:spPr>
        <p:txBody>
          <a:bodyPr wrap="square">
            <a:spAutoFit/>
          </a:bodyPr>
          <a:lstStyle/>
          <a:p>
            <a:pPr>
              <a:lnSpc>
                <a:spcPct val="80000"/>
              </a:lnSpc>
            </a:pPr>
            <a:endParaRPr lang="en-US" altLang="ar-SA" sz="4400" dirty="0">
              <a:solidFill>
                <a:schemeClr val="tx2"/>
              </a:solidFill>
              <a:latin typeface="Adobe Arabic" panose="02040503050201020203" pitchFamily="18" charset="-78"/>
              <a:ea typeface="+mj-ea"/>
              <a:cs typeface="Adobe Arabic" panose="02040503050201020203" pitchFamily="18" charset="-78"/>
            </a:endParaRPr>
          </a:p>
        </p:txBody>
      </p:sp>
      <p:sp>
        <p:nvSpPr>
          <p:cNvPr id="7" name="مستطيل 6"/>
          <p:cNvSpPr/>
          <p:nvPr/>
        </p:nvSpPr>
        <p:spPr>
          <a:xfrm>
            <a:off x="1129990" y="3442239"/>
            <a:ext cx="10244254" cy="3539430"/>
          </a:xfrm>
          <a:prstGeom prst="rect">
            <a:avLst/>
          </a:prstGeom>
        </p:spPr>
        <p:txBody>
          <a:bodyPr wrap="square">
            <a:spAutoFit/>
          </a:bodyPr>
          <a:lstStyle/>
          <a:p>
            <a:r>
              <a:rPr lang="ar-SA" sz="2800" dirty="0" err="1">
                <a:latin typeface="Adobe Arabic" panose="02040503050201020203" pitchFamily="18" charset="-78"/>
                <a:cs typeface="Adobe Arabic" panose="02040503050201020203" pitchFamily="18" charset="-78"/>
              </a:rPr>
              <a:t>In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order</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to</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generate</a:t>
            </a:r>
            <a:r>
              <a:rPr lang="ar-SA" sz="2800" dirty="0">
                <a:latin typeface="Adobe Arabic" panose="02040503050201020203" pitchFamily="18" charset="-78"/>
                <a:cs typeface="Adobe Arabic" panose="02040503050201020203" pitchFamily="18" charset="-78"/>
              </a:rPr>
              <a:t> a 2-D </a:t>
            </a:r>
            <a:r>
              <a:rPr lang="ar-SA" sz="2800" dirty="0" err="1">
                <a:latin typeface="Adobe Arabic" panose="02040503050201020203" pitchFamily="18" charset="-78"/>
                <a:cs typeface="Adobe Arabic" panose="02040503050201020203" pitchFamily="18" charset="-78"/>
              </a:rPr>
              <a:t>image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using</a:t>
            </a:r>
            <a:r>
              <a:rPr lang="ar-SA" sz="2800" dirty="0">
                <a:latin typeface="Adobe Arabic" panose="02040503050201020203" pitchFamily="18" charset="-78"/>
                <a:cs typeface="Adobe Arabic" panose="02040503050201020203" pitchFamily="18" charset="-78"/>
              </a:rPr>
              <a:t> a </a:t>
            </a:r>
            <a:r>
              <a:rPr lang="ar-SA" sz="2800" dirty="0" err="1">
                <a:latin typeface="Adobe Arabic" panose="02040503050201020203" pitchFamily="18" charset="-78"/>
                <a:cs typeface="Adobe Arabic" panose="02040503050201020203" pitchFamily="18" charset="-78"/>
              </a:rPr>
              <a:t>single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sensor</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there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have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to</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be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relative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displacements</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in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both</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the</a:t>
            </a:r>
            <a:r>
              <a:rPr lang="ar-SA" sz="2800" dirty="0">
                <a:latin typeface="Adobe Arabic" panose="02040503050201020203" pitchFamily="18" charset="-78"/>
                <a:cs typeface="Adobe Arabic" panose="02040503050201020203" pitchFamily="18" charset="-78"/>
              </a:rPr>
              <a:t> x- </a:t>
            </a:r>
            <a:r>
              <a:rPr lang="ar-SA" sz="2800" dirty="0" err="1">
                <a:latin typeface="Adobe Arabic" panose="02040503050201020203" pitchFamily="18" charset="-78"/>
                <a:cs typeface="Adobe Arabic" panose="02040503050201020203" pitchFamily="18" charset="-78"/>
              </a:rPr>
              <a:t>and</a:t>
            </a:r>
            <a:r>
              <a:rPr lang="ar-SA" sz="2800" dirty="0">
                <a:latin typeface="Adobe Arabic" panose="02040503050201020203" pitchFamily="18" charset="-78"/>
                <a:cs typeface="Adobe Arabic" panose="02040503050201020203" pitchFamily="18" charset="-78"/>
              </a:rPr>
              <a:t> y-</a:t>
            </a:r>
            <a:r>
              <a:rPr lang="ar-SA" sz="2800" dirty="0" err="1">
                <a:latin typeface="Adobe Arabic" panose="02040503050201020203" pitchFamily="18" charset="-78"/>
                <a:cs typeface="Adobe Arabic" panose="02040503050201020203" pitchFamily="18" charset="-78"/>
              </a:rPr>
              <a:t>directions</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between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the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sensor</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and</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the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area</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to</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be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imaged</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An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arrangement</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used</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in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high</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precision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scanning</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where</a:t>
            </a:r>
            <a:r>
              <a:rPr lang="ar-SA" sz="2800" dirty="0">
                <a:latin typeface="Adobe Arabic" panose="02040503050201020203" pitchFamily="18" charset="-78"/>
                <a:cs typeface="Adobe Arabic" panose="02040503050201020203" pitchFamily="18" charset="-78"/>
              </a:rPr>
              <a:t> a </a:t>
            </a:r>
            <a:r>
              <a:rPr lang="ar-SA" sz="2800" dirty="0" err="1">
                <a:latin typeface="Adobe Arabic" panose="02040503050201020203" pitchFamily="18" charset="-78"/>
                <a:cs typeface="Adobe Arabic" panose="02040503050201020203" pitchFamily="18" charset="-78"/>
              </a:rPr>
              <a:t>film</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negative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is</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mounted</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onto</a:t>
            </a:r>
            <a:r>
              <a:rPr lang="ar-SA" sz="2800" dirty="0">
                <a:latin typeface="Adobe Arabic" panose="02040503050201020203" pitchFamily="18" charset="-78"/>
                <a:cs typeface="Adobe Arabic" panose="02040503050201020203" pitchFamily="18" charset="-78"/>
              </a:rPr>
              <a:t> a </a:t>
            </a:r>
            <a:r>
              <a:rPr lang="ar-SA" sz="2800" dirty="0" err="1">
                <a:latin typeface="Adobe Arabic" panose="02040503050201020203" pitchFamily="18" charset="-78"/>
                <a:cs typeface="Adobe Arabic" panose="02040503050201020203" pitchFamily="18" charset="-78"/>
              </a:rPr>
              <a:t>drum</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whose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mechanical</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rotation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provides</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displacement</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in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one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dimension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The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single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sensor</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is</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mounted</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on</a:t>
            </a:r>
            <a:r>
              <a:rPr lang="ar-SA" sz="2800" dirty="0">
                <a:latin typeface="Adobe Arabic" panose="02040503050201020203" pitchFamily="18" charset="-78"/>
                <a:cs typeface="Adobe Arabic" panose="02040503050201020203" pitchFamily="18" charset="-78"/>
              </a:rPr>
              <a:t> a </a:t>
            </a:r>
            <a:r>
              <a:rPr lang="ar-SA" sz="2800" dirty="0" err="1">
                <a:latin typeface="Adobe Arabic" panose="02040503050201020203" pitchFamily="18" charset="-78"/>
                <a:cs typeface="Adobe Arabic" panose="02040503050201020203" pitchFamily="18" charset="-78"/>
              </a:rPr>
              <a:t>lead</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screw</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that</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provides</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motion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in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the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perpendicular</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direction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Since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mechanical</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motion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can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be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controlled</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with</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high</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precision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this</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method</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is</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an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inexpensive</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but</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slow</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way</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to</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obtain</a:t>
            </a:r>
            <a:r>
              <a:rPr lang="ar-SA" sz="2800" dirty="0">
                <a:latin typeface="Adobe Arabic" panose="02040503050201020203" pitchFamily="18" charset="-78"/>
                <a:cs typeface="Adobe Arabic" panose="02040503050201020203" pitchFamily="18" charset="-78"/>
              </a:rPr>
              <a:t> </a:t>
            </a:r>
            <a:r>
              <a:rPr lang="ar-SA" sz="2800" dirty="0" err="1">
                <a:latin typeface="Adobe Arabic" panose="02040503050201020203" pitchFamily="18" charset="-78"/>
                <a:cs typeface="Adobe Arabic" panose="02040503050201020203" pitchFamily="18" charset="-78"/>
              </a:rPr>
              <a:t>high-resolution</a:t>
            </a:r>
            <a:endParaRPr lang="ar-SA" sz="2800" dirty="0">
              <a:latin typeface="Adobe Arabic" panose="02040503050201020203" pitchFamily="18" charset="-78"/>
              <a:cs typeface="Adobe Arabic" panose="02040503050201020203" pitchFamily="18" charset="-78"/>
            </a:endParaRPr>
          </a:p>
          <a:p>
            <a:r>
              <a:rPr lang="ar-SA" sz="2800" dirty="0" err="1">
                <a:latin typeface="Adobe Arabic" panose="02040503050201020203" pitchFamily="18" charset="-78"/>
                <a:cs typeface="Adobe Arabic" panose="02040503050201020203" pitchFamily="18" charset="-78"/>
              </a:rPr>
              <a:t>images</a:t>
            </a:r>
            <a:r>
              <a:rPr lang="ar-SA" sz="2800" dirty="0">
                <a:latin typeface="Adobe Arabic" panose="02040503050201020203" pitchFamily="18" charset="-78"/>
                <a:cs typeface="Adobe Arabic" panose="02040503050201020203" pitchFamily="18" charset="-78"/>
              </a:rPr>
              <a:t>.</a:t>
            </a:r>
          </a:p>
        </p:txBody>
      </p:sp>
    </p:spTree>
    <p:extLst>
      <p:ext uri="{BB962C8B-B14F-4D97-AF65-F5344CB8AC3E}">
        <p14:creationId xmlns:p14="http://schemas.microsoft.com/office/powerpoint/2010/main" val="40104194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02887" y="0"/>
            <a:ext cx="10950497" cy="802888"/>
          </a:xfrm>
        </p:spPr>
        <p:txBody>
          <a:bodyPr>
            <a:noAutofit/>
          </a:bodyPr>
          <a:lstStyle/>
          <a:p>
            <a:r>
              <a:rPr lang="en-US" altLang="ar-SA" sz="6000" b="1" dirty="0">
                <a:latin typeface="Adobe Arabic" panose="02040503050201020203" pitchFamily="18" charset="-78"/>
                <a:cs typeface="Adobe Arabic" panose="02040503050201020203" pitchFamily="18" charset="-78"/>
              </a:rPr>
              <a:t>1.Image Acquisition Using a Single Sensor</a:t>
            </a:r>
            <a:r>
              <a:rPr lang="en-US" altLang="ar-SA" sz="6000" b="1" dirty="0">
                <a:latin typeface="Adobe Arabic" panose="02040503050201020203" pitchFamily="18" charset="-78"/>
                <a:ea typeface="+mn-ea"/>
                <a:cs typeface="Adobe Arabic" panose="02040503050201020203" pitchFamily="18" charset="-78"/>
              </a:rPr>
              <a:t/>
            </a:r>
            <a:br>
              <a:rPr lang="en-US" altLang="ar-SA" sz="6000" b="1" dirty="0">
                <a:latin typeface="Adobe Arabic" panose="02040503050201020203" pitchFamily="18" charset="-78"/>
                <a:ea typeface="+mn-ea"/>
                <a:cs typeface="Adobe Arabic" panose="02040503050201020203" pitchFamily="18" charset="-78"/>
              </a:rPr>
            </a:br>
            <a:endParaRPr lang="ar-SA" sz="6000" b="1" dirty="0">
              <a:latin typeface="Adobe Arabic" panose="02040503050201020203" pitchFamily="18" charset="-78"/>
              <a:ea typeface="+mn-ea"/>
              <a:cs typeface="Adobe Arabic" panose="02040503050201020203" pitchFamily="18" charset="-78"/>
            </a:endParaRPr>
          </a:p>
        </p:txBody>
      </p:sp>
      <p:pic>
        <p:nvPicPr>
          <p:cNvPr id="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36140" t="39345" r="33296" b="27191"/>
          <a:stretch>
            <a:fillRect/>
          </a:stretch>
        </p:blipFill>
        <p:spPr bwMode="auto">
          <a:xfrm>
            <a:off x="2096387" y="968044"/>
            <a:ext cx="3958766" cy="2447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l="40024" t="19661" r="25516" b="50803"/>
          <a:stretch>
            <a:fillRect/>
          </a:stretch>
        </p:blipFill>
        <p:spPr bwMode="auto">
          <a:xfrm>
            <a:off x="6055153" y="968044"/>
            <a:ext cx="4392612"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ستطيل 5"/>
          <p:cNvSpPr/>
          <p:nvPr/>
        </p:nvSpPr>
        <p:spPr>
          <a:xfrm>
            <a:off x="802887" y="3858321"/>
            <a:ext cx="11162372" cy="667875"/>
          </a:xfrm>
          <a:prstGeom prst="rect">
            <a:avLst/>
          </a:prstGeom>
        </p:spPr>
        <p:txBody>
          <a:bodyPr wrap="square">
            <a:spAutoFit/>
          </a:bodyPr>
          <a:lstStyle/>
          <a:p>
            <a:pPr>
              <a:lnSpc>
                <a:spcPct val="80000"/>
              </a:lnSpc>
            </a:pPr>
            <a:endParaRPr lang="en-US" altLang="ar-SA" sz="4400" dirty="0">
              <a:solidFill>
                <a:schemeClr val="tx2"/>
              </a:solidFill>
              <a:latin typeface="Adobe Arabic" panose="02040503050201020203" pitchFamily="18" charset="-78"/>
              <a:ea typeface="+mj-ea"/>
              <a:cs typeface="Adobe Arabic" panose="02040503050201020203" pitchFamily="18" charset="-78"/>
            </a:endParaRPr>
          </a:p>
        </p:txBody>
      </p:sp>
      <p:sp>
        <p:nvSpPr>
          <p:cNvPr id="3" name="مستطيل 2"/>
          <p:cNvSpPr/>
          <p:nvPr/>
        </p:nvSpPr>
        <p:spPr>
          <a:xfrm>
            <a:off x="1642945" y="3580853"/>
            <a:ext cx="9341005" cy="3108543"/>
          </a:xfrm>
          <a:prstGeom prst="rect">
            <a:avLst/>
          </a:prstGeom>
        </p:spPr>
        <p:txBody>
          <a:bodyPr wrap="square">
            <a:spAutoFit/>
          </a:bodyPr>
          <a:lstStyle/>
          <a:p>
            <a:pPr algn="r"/>
            <a:r>
              <a:rPr lang="ar-SA" sz="2800" dirty="0">
                <a:latin typeface="Adobe Arabic" panose="02040503050201020203" pitchFamily="18" charset="-78"/>
                <a:cs typeface="Adobe Arabic" panose="02040503050201020203" pitchFamily="18" charset="-78"/>
              </a:rPr>
              <a:t>من أجل إنشاء صورة ثنائية الأبعاد باستخدام مستشعر واحد، يجب أن تكون هناك </a:t>
            </a:r>
            <a:r>
              <a:rPr lang="ar-SA" sz="2800" dirty="0" err="1">
                <a:latin typeface="Adobe Arabic" panose="02040503050201020203" pitchFamily="18" charset="-78"/>
                <a:cs typeface="Adobe Arabic" panose="02040503050201020203" pitchFamily="18" charset="-78"/>
              </a:rPr>
              <a:t>إزاحات</a:t>
            </a:r>
            <a:r>
              <a:rPr lang="ar-SA" sz="2800" dirty="0">
                <a:latin typeface="Adobe Arabic" panose="02040503050201020203" pitchFamily="18" charset="-78"/>
                <a:cs typeface="Adobe Arabic" panose="02040503050201020203" pitchFamily="18" charset="-78"/>
              </a:rPr>
              <a:t> نسبية في كلا الاتجاهين x </a:t>
            </a:r>
            <a:r>
              <a:rPr lang="ar-SA" sz="2800" dirty="0" err="1">
                <a:latin typeface="Adobe Arabic" panose="02040503050201020203" pitchFamily="18" charset="-78"/>
                <a:cs typeface="Adobe Arabic" panose="02040503050201020203" pitchFamily="18" charset="-78"/>
              </a:rPr>
              <a:t>وy</a:t>
            </a:r>
            <a:r>
              <a:rPr lang="ar-SA" sz="2800" dirty="0">
                <a:latin typeface="Adobe Arabic" panose="02040503050201020203" pitchFamily="18" charset="-78"/>
                <a:cs typeface="Adobe Arabic" panose="02040503050201020203" pitchFamily="18" charset="-78"/>
              </a:rPr>
              <a:t> بين المستشعر والمنطقة المراد تصويرها. وهو ترتيب يستخدم في المسح الضوئي عالي الدقة، حيث يكون الفيلم سلبيًا يتم تركيبه على أسطوانة يوفر دورانها الميكانيكي إزاحة في بُعد واحد. يتم تثبيت المستشعر الفردي على برغي رئيسي يوفر الحركة في الاتجاه العمودي. وبما أنه يمكن التحكم في الحركة الميكانيكية بدقة عالية، فإن هذه الطريقة تعتبر طريقة غير مكلفة (ولكنها بطيئة) للحصول على دقة عالية</a:t>
            </a:r>
          </a:p>
          <a:p>
            <a:pPr algn="r"/>
            <a:r>
              <a:rPr lang="ar-SA" sz="2800" dirty="0">
                <a:latin typeface="Adobe Arabic" panose="02040503050201020203" pitchFamily="18" charset="-78"/>
                <a:cs typeface="Adobe Arabic" panose="02040503050201020203" pitchFamily="18" charset="-78"/>
              </a:rPr>
              <a:t>الصور.</a:t>
            </a:r>
          </a:p>
        </p:txBody>
      </p:sp>
    </p:spTree>
    <p:extLst>
      <p:ext uri="{BB962C8B-B14F-4D97-AF65-F5344CB8AC3E}">
        <p14:creationId xmlns:p14="http://schemas.microsoft.com/office/powerpoint/2010/main" val="29711403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02887" y="0"/>
            <a:ext cx="10950497" cy="802888"/>
          </a:xfrm>
        </p:spPr>
        <p:txBody>
          <a:bodyPr>
            <a:noAutofit/>
          </a:bodyPr>
          <a:lstStyle/>
          <a:p>
            <a:r>
              <a:rPr lang="en-US" altLang="ar-SA" sz="6000" dirty="0">
                <a:latin typeface="Adobe Arabic" panose="02040503050201020203" pitchFamily="18" charset="-78"/>
                <a:cs typeface="Adobe Arabic" panose="02040503050201020203" pitchFamily="18" charset="-78"/>
              </a:rPr>
              <a:t>2.Image Acquisition Using Sensor Strips</a:t>
            </a:r>
            <a:br>
              <a:rPr lang="en-US" altLang="ar-SA" sz="6000" dirty="0">
                <a:latin typeface="Adobe Arabic" panose="02040503050201020203" pitchFamily="18" charset="-78"/>
                <a:cs typeface="Adobe Arabic" panose="02040503050201020203" pitchFamily="18" charset="-78"/>
              </a:rPr>
            </a:br>
            <a:endParaRPr lang="ar-SA" sz="6000" b="1" dirty="0">
              <a:latin typeface="Adobe Arabic" panose="02040503050201020203" pitchFamily="18" charset="-78"/>
              <a:ea typeface="+mn-ea"/>
              <a:cs typeface="Adobe Arabic" panose="02040503050201020203" pitchFamily="18" charset="-78"/>
            </a:endParaRP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l="28322" t="30316" r="37769" b="31294"/>
          <a:stretch>
            <a:fillRect/>
          </a:stretch>
        </p:blipFill>
        <p:spPr bwMode="auto">
          <a:xfrm>
            <a:off x="9210907" y="1106925"/>
            <a:ext cx="3061360" cy="559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عنصر نائب للمحتوى 8"/>
          <p:cNvSpPr>
            <a:spLocks noGrp="1"/>
          </p:cNvSpPr>
          <p:nvPr>
            <p:ph idx="1"/>
          </p:nvPr>
        </p:nvSpPr>
        <p:spPr>
          <a:xfrm>
            <a:off x="1025912" y="1106925"/>
            <a:ext cx="8184995" cy="3191107"/>
          </a:xfrm>
        </p:spPr>
        <p:txBody>
          <a:bodyPr>
            <a:noAutofit/>
          </a:bodyPr>
          <a:lstStyle/>
          <a:p>
            <a:r>
              <a:rPr lang="ar-SA" sz="2400" dirty="0">
                <a:latin typeface="Adobe Arabic" panose="02040503050201020203" pitchFamily="18" charset="-78"/>
                <a:cs typeface="Adobe Arabic" panose="02040503050201020203" pitchFamily="18" charset="-78"/>
              </a:rPr>
              <a:t>عملية الحصول على الصور باستخدام شرائح الاستشعار تشير إلى عملية التقاط الصور باستخدام مجموعة خطية من أجهزة الاستشعار المرتبة في شريط أو خط واحد. يتم استخدام هذا النهج بشكل شائع في أنظمة التصوير المختلفة، بما في ذلك الماسحات الضوئية المسطحة وتطبيقات التصوير الجوي والتصوير الطبي والصناعي</a:t>
            </a:r>
            <a:r>
              <a:rPr lang="ar-SA" sz="2400" dirty="0" smtClean="0">
                <a:latin typeface="Adobe Arabic" panose="02040503050201020203" pitchFamily="18" charset="-78"/>
                <a:cs typeface="Adobe Arabic" panose="02040503050201020203" pitchFamily="18" charset="-78"/>
              </a:rPr>
              <a:t>.</a:t>
            </a:r>
            <a:endParaRPr lang="ar-SA" sz="2400" dirty="0">
              <a:latin typeface="Adobe Arabic" panose="02040503050201020203" pitchFamily="18" charset="-78"/>
              <a:cs typeface="Adobe Arabic" panose="02040503050201020203" pitchFamily="18" charset="-78"/>
            </a:endParaRPr>
          </a:p>
          <a:p>
            <a:r>
              <a:rPr lang="ar-SA" sz="2400" dirty="0">
                <a:latin typeface="Adobe Arabic" panose="02040503050201020203" pitchFamily="18" charset="-78"/>
                <a:cs typeface="Adobe Arabic" panose="02040503050201020203" pitchFamily="18" charset="-78"/>
              </a:rPr>
              <a:t>في حالة الماسحات الضوئية المسطحة، يتم استخدام شريط استشعار واحد لمسح الوثيقة أو الصورة. يتكون الشريط الاستشعار من مجموعة خطية من أجهزة الاستشعار الحساسة للضوء. يتم وضع الوثيقة أو الصورة على سطح الماسح الضوئي، ويتحرك الشريط الاستشعار عبر الوثيقة، مع التقاط الصورة سطراً بسطر.</a:t>
            </a:r>
          </a:p>
          <a:p>
            <a:endParaRPr lang="ar-SA" sz="2400" dirty="0">
              <a:latin typeface="Adobe Arabic" panose="02040503050201020203" pitchFamily="18" charset="-78"/>
              <a:cs typeface="Adobe Arabic" panose="02040503050201020203" pitchFamily="18" charset="-78"/>
            </a:endParaRPr>
          </a:p>
          <a:p>
            <a:r>
              <a:rPr lang="ar-SA" sz="2400" dirty="0">
                <a:latin typeface="Adobe Arabic" panose="02040503050201020203" pitchFamily="18" charset="-78"/>
                <a:cs typeface="Adobe Arabic" panose="02040503050201020203" pitchFamily="18" charset="-78"/>
              </a:rPr>
              <a:t>وفي حالة التطبيقات الجوية، يتم استخدام أشرطة استشعار خطية للاستجابة لمختلف نطاقات الطيف الكهرومغناطيسي، وتركيبها عمودياً على اتجاه الطيران الثابت للحصول على صورة للمنطقة الجغرافية المستهدفة. تعطي شريط الاستشعار سطرًا واحدًا من الصورة في كل مرة، وتكتمل البُعدين الآخرين للصورة ثنائية الأبعاد بحركة الشريط.</a:t>
            </a:r>
          </a:p>
          <a:p>
            <a:pPr marL="0" indent="0">
              <a:buNone/>
            </a:pPr>
            <a:endParaRPr lang="ar-SA" sz="24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365625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60120" y="214884"/>
            <a:ext cx="9601200" cy="1485900"/>
          </a:xfrm>
        </p:spPr>
        <p:txBody>
          <a:bodyPr>
            <a:normAutofit/>
          </a:bodyPr>
          <a:lstStyle/>
          <a:p>
            <a:r>
              <a:rPr lang="en-US" sz="5400" b="1" dirty="0" smtClean="0">
                <a:latin typeface="Adobe Arabic" panose="02040503050201020203" pitchFamily="18" charset="-78"/>
                <a:cs typeface="Adobe Arabic" panose="02040503050201020203" pitchFamily="18" charset="-78"/>
              </a:rPr>
              <a:t>Environment </a:t>
            </a:r>
            <a:endParaRPr lang="ar-SA" sz="54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2124456" y="1326211"/>
            <a:ext cx="9068681" cy="4919472"/>
          </a:xfrm>
        </p:spPr>
        <p:txBody>
          <a:bodyPr>
            <a:noAutofit/>
          </a:bodyPr>
          <a:lstStyle/>
          <a:p>
            <a:pPr marL="0" indent="0" algn="l">
              <a:buNone/>
            </a:pPr>
            <a:r>
              <a:rPr lang="en-US" sz="2800" b="1" dirty="0" smtClean="0">
                <a:latin typeface="Adobe Arabic" panose="02040503050201020203" pitchFamily="18" charset="-78"/>
                <a:cs typeface="Adobe Arabic" panose="02040503050201020203" pitchFamily="18" charset="-78"/>
              </a:rPr>
              <a:t>Filed</a:t>
            </a:r>
            <a:endParaRPr lang="ar-SA" sz="2800" b="1" dirty="0" smtClean="0">
              <a:latin typeface="Adobe Arabic" panose="02040503050201020203" pitchFamily="18" charset="-78"/>
              <a:cs typeface="Adobe Arabic" panose="02040503050201020203" pitchFamily="18" charset="-78"/>
            </a:endParaRPr>
          </a:p>
          <a:p>
            <a:pPr marL="0" indent="0" algn="l">
              <a:buNone/>
            </a:pPr>
            <a:r>
              <a:rPr lang="en-US" sz="2800" dirty="0" smtClean="0">
                <a:latin typeface="Adobe Arabic" panose="02040503050201020203" pitchFamily="18" charset="-78"/>
                <a:cs typeface="Adobe Arabic" panose="02040503050201020203" pitchFamily="18" charset="-78"/>
              </a:rPr>
              <a:t>      Electronic spectrum</a:t>
            </a:r>
            <a:endParaRPr lang="ar-SA" sz="2800" dirty="0" smtClean="0">
              <a:latin typeface="Adobe Arabic" panose="02040503050201020203" pitchFamily="18" charset="-78"/>
              <a:cs typeface="Adobe Arabic" panose="02040503050201020203" pitchFamily="18" charset="-78"/>
            </a:endParaRPr>
          </a:p>
          <a:p>
            <a:pPr marL="0" indent="0" algn="l">
              <a:buNone/>
            </a:pPr>
            <a:r>
              <a:rPr lang="en-US" sz="2800" dirty="0" smtClean="0">
                <a:latin typeface="Adobe Arabic" panose="02040503050201020203" pitchFamily="18" charset="-78"/>
                <a:cs typeface="Adobe Arabic" panose="02040503050201020203" pitchFamily="18" charset="-78"/>
              </a:rPr>
              <a:t>      sound</a:t>
            </a:r>
            <a:r>
              <a:rPr lang="ar-SA" sz="2800" dirty="0" smtClean="0">
                <a:latin typeface="Adobe Arabic" panose="02040503050201020203" pitchFamily="18" charset="-78"/>
                <a:cs typeface="Adobe Arabic" panose="02040503050201020203" pitchFamily="18" charset="-78"/>
              </a:rPr>
              <a:t>   </a:t>
            </a:r>
            <a:endParaRPr lang="en-US" sz="2800" dirty="0">
              <a:latin typeface="Adobe Arabic" panose="02040503050201020203" pitchFamily="18" charset="-78"/>
              <a:cs typeface="Adobe Arabic" panose="02040503050201020203" pitchFamily="18" charset="-78"/>
            </a:endParaRPr>
          </a:p>
          <a:p>
            <a:pPr marL="0" indent="0" algn="l">
              <a:buNone/>
            </a:pPr>
            <a:r>
              <a:rPr lang="en-US" sz="2800" b="1" dirty="0" smtClean="0">
                <a:latin typeface="Adobe Arabic" panose="02040503050201020203" pitchFamily="18" charset="-78"/>
                <a:cs typeface="Adobe Arabic" panose="02040503050201020203" pitchFamily="18" charset="-78"/>
              </a:rPr>
              <a:t>Media</a:t>
            </a:r>
            <a:endParaRPr lang="ar-SA" sz="2800" b="1" dirty="0" smtClean="0">
              <a:latin typeface="Adobe Arabic" panose="02040503050201020203" pitchFamily="18" charset="-78"/>
              <a:cs typeface="Adobe Arabic" panose="02040503050201020203" pitchFamily="18" charset="-78"/>
            </a:endParaRPr>
          </a:p>
          <a:p>
            <a:pPr marL="0" indent="0" algn="l">
              <a:buNone/>
            </a:pPr>
            <a:r>
              <a:rPr lang="en-US" sz="2800" dirty="0" smtClean="0">
                <a:latin typeface="Adobe Arabic" panose="02040503050201020203" pitchFamily="18" charset="-78"/>
                <a:cs typeface="Adobe Arabic" panose="02040503050201020203" pitchFamily="18" charset="-78"/>
              </a:rPr>
              <a:t>      Indoor   </a:t>
            </a:r>
          </a:p>
          <a:p>
            <a:pPr marL="0" indent="0" algn="l">
              <a:buNone/>
            </a:pPr>
            <a:r>
              <a:rPr lang="en-US" sz="2800" dirty="0" smtClean="0">
                <a:latin typeface="Adobe Arabic" panose="02040503050201020203" pitchFamily="18" charset="-78"/>
                <a:cs typeface="Adobe Arabic" panose="02040503050201020203" pitchFamily="18" charset="-78"/>
              </a:rPr>
              <a:t>      Outdoor</a:t>
            </a:r>
          </a:p>
          <a:p>
            <a:pPr marL="0" indent="0" algn="l">
              <a:buNone/>
            </a:pPr>
            <a:r>
              <a:rPr lang="en-US" sz="2800" dirty="0" smtClean="0">
                <a:latin typeface="Adobe Arabic" panose="02040503050201020203" pitchFamily="18" charset="-78"/>
                <a:cs typeface="Adobe Arabic" panose="02040503050201020203" pitchFamily="18" charset="-78"/>
              </a:rPr>
              <a:t>      Under water</a:t>
            </a:r>
          </a:p>
          <a:p>
            <a:pPr marL="0" indent="0" algn="l">
              <a:buNone/>
            </a:pPr>
            <a:r>
              <a:rPr lang="en-US" sz="2800" b="1" dirty="0" smtClean="0">
                <a:latin typeface="Adobe Arabic" panose="02040503050201020203" pitchFamily="18" charset="-78"/>
                <a:cs typeface="Adobe Arabic" panose="02040503050201020203" pitchFamily="18" charset="-78"/>
              </a:rPr>
              <a:t>Coordinate</a:t>
            </a:r>
            <a:r>
              <a:rPr lang="en-US" sz="2800" dirty="0" smtClean="0">
                <a:latin typeface="Adobe Arabic" panose="02040503050201020203" pitchFamily="18" charset="-78"/>
                <a:cs typeface="Adobe Arabic" panose="02040503050201020203" pitchFamily="18" charset="-78"/>
              </a:rPr>
              <a:t> </a:t>
            </a:r>
          </a:p>
          <a:p>
            <a:pPr marL="0" indent="0" algn="l">
              <a:buNone/>
            </a:pPr>
            <a:r>
              <a:rPr lang="ar-SA" sz="2800" dirty="0" smtClean="0">
                <a:latin typeface="Adobe Arabic" panose="02040503050201020203" pitchFamily="18" charset="-78"/>
                <a:cs typeface="Adobe Arabic" panose="02040503050201020203" pitchFamily="18" charset="-78"/>
              </a:rPr>
              <a:t>الاسقاط(ثنائي </a:t>
            </a:r>
            <a:r>
              <a:rPr lang="en-US" sz="2800" dirty="0" smtClean="0">
                <a:latin typeface="Adobe Arabic" panose="02040503050201020203" pitchFamily="18" charset="-78"/>
                <a:cs typeface="Adobe Arabic" panose="02040503050201020203" pitchFamily="18" charset="-78"/>
              </a:rPr>
              <a:t>,</a:t>
            </a:r>
            <a:r>
              <a:rPr lang="ar-SA" sz="2800" dirty="0" smtClean="0">
                <a:latin typeface="Adobe Arabic" panose="02040503050201020203" pitchFamily="18" charset="-78"/>
                <a:cs typeface="Adobe Arabic" panose="02040503050201020203" pitchFamily="18" charset="-78"/>
              </a:rPr>
              <a:t>ثلاثي) </a:t>
            </a:r>
            <a:endParaRPr lang="ar-SA"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3234681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02887" y="0"/>
            <a:ext cx="10950497" cy="802888"/>
          </a:xfrm>
        </p:spPr>
        <p:txBody>
          <a:bodyPr>
            <a:noAutofit/>
          </a:bodyPr>
          <a:lstStyle/>
          <a:p>
            <a:r>
              <a:rPr lang="en-US" sz="6000" b="1" dirty="0">
                <a:latin typeface="Adobe Arabic" panose="02040503050201020203" pitchFamily="18" charset="-78"/>
                <a:cs typeface="Adobe Arabic" panose="02040503050201020203" pitchFamily="18" charset="-78"/>
              </a:rPr>
              <a:t>Image Acquisition Using Sensor Arrays</a:t>
            </a:r>
            <a:r>
              <a:rPr lang="ar-SA" sz="6000" b="1" dirty="0">
                <a:latin typeface="Adobe Arabic" panose="02040503050201020203" pitchFamily="18" charset="-78"/>
                <a:cs typeface="Adobe Arabic" panose="02040503050201020203" pitchFamily="18" charset="-78"/>
              </a:rPr>
              <a:t/>
            </a:r>
            <a:br>
              <a:rPr lang="ar-SA" sz="6000" b="1" dirty="0">
                <a:latin typeface="Adobe Arabic" panose="02040503050201020203" pitchFamily="18" charset="-78"/>
                <a:cs typeface="Adobe Arabic" panose="02040503050201020203" pitchFamily="18" charset="-78"/>
              </a:rPr>
            </a:br>
            <a:endParaRPr lang="ar-SA" sz="6000" b="1" dirty="0">
              <a:latin typeface="Adobe Arabic" panose="02040503050201020203" pitchFamily="18" charset="-78"/>
              <a:ea typeface="+mn-ea"/>
              <a:cs typeface="Adobe Arabic" panose="02040503050201020203" pitchFamily="18" charset="-78"/>
            </a:endParaRPr>
          </a:p>
        </p:txBody>
      </p:sp>
      <p:sp>
        <p:nvSpPr>
          <p:cNvPr id="3" name="عنصر نائب للمحتوى 2"/>
          <p:cNvSpPr>
            <a:spLocks noGrp="1"/>
          </p:cNvSpPr>
          <p:nvPr>
            <p:ph idx="1"/>
          </p:nvPr>
        </p:nvSpPr>
        <p:spPr>
          <a:xfrm>
            <a:off x="802887" y="1115122"/>
            <a:ext cx="5932449" cy="3982844"/>
          </a:xfrm>
        </p:spPr>
        <p:txBody>
          <a:bodyPr>
            <a:noAutofit/>
          </a:bodyPr>
          <a:lstStyle/>
          <a:p>
            <a:r>
              <a:rPr lang="ar-SA" sz="2800" dirty="0">
                <a:latin typeface="Adobe Arabic" panose="02040503050201020203" pitchFamily="18" charset="-78"/>
                <a:cs typeface="Adobe Arabic" panose="02040503050201020203" pitchFamily="18" charset="-78"/>
              </a:rPr>
              <a:t>تم العثور على هذا النوع من الترتيب في الكاميرات الرقمية. المستشعر النموذجي لهذه الكاميرات هو مصفوفة </a:t>
            </a:r>
            <a:r>
              <a:rPr lang="en-US" sz="2800" dirty="0">
                <a:latin typeface="Adobe Arabic" panose="02040503050201020203" pitchFamily="18" charset="-78"/>
                <a:cs typeface="Adobe Arabic" panose="02040503050201020203" pitchFamily="18" charset="-78"/>
              </a:rPr>
              <a:t>CCD، </a:t>
            </a:r>
            <a:r>
              <a:rPr lang="ar-SA" sz="2800" dirty="0">
                <a:latin typeface="Adobe Arabic" panose="02040503050201020203" pitchFamily="18" charset="-78"/>
                <a:cs typeface="Adobe Arabic" panose="02040503050201020203" pitchFamily="18" charset="-78"/>
              </a:rPr>
              <a:t>والتي يمكن تصنيعها بنطاق واسع من خصائص الاستشعار ويمكن تعبئتها في مصفوفات متينة مكونة من 4000 * 4000 عنصر أو أكثر. تُستخدم مستشعرات </a:t>
            </a:r>
            <a:r>
              <a:rPr lang="en-US" sz="2800" dirty="0">
                <a:latin typeface="Adobe Arabic" panose="02040503050201020203" pitchFamily="18" charset="-78"/>
                <a:cs typeface="Adobe Arabic" panose="02040503050201020203" pitchFamily="18" charset="-78"/>
              </a:rPr>
              <a:t>CCD </a:t>
            </a:r>
            <a:r>
              <a:rPr lang="ar-SA" sz="2800" dirty="0">
                <a:latin typeface="Adobe Arabic" panose="02040503050201020203" pitchFamily="18" charset="-78"/>
                <a:cs typeface="Adobe Arabic" panose="02040503050201020203" pitchFamily="18" charset="-78"/>
              </a:rPr>
              <a:t>على نطاق واسع في الكاميرات الرقمية وأدوات استشعار الضوء الأخرى. تتناسب استجابة كل مستشعر مع تكامل الطاقة الضوئية المسقطة على سطح المستشعر، وهي خاصية تستخدم في التطبيقات الفلكية وغيرها من التطبيقات التي تتطلب صورًا منخفضة الضوضاء.</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l="27206" t="18512" r="11642" b="21463"/>
          <a:stretch>
            <a:fillRect/>
          </a:stretch>
        </p:blipFill>
        <p:spPr bwMode="auto">
          <a:xfrm>
            <a:off x="6735337" y="1115122"/>
            <a:ext cx="5456664" cy="5094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927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r>
              <a:rPr lang="en-US" altLang="ar-SA" sz="6000" b="1" dirty="0">
                <a:latin typeface="Adobe Arabic" panose="02040503050201020203" pitchFamily="18" charset="-78"/>
                <a:cs typeface="Adobe Arabic" panose="02040503050201020203" pitchFamily="18" charset="-78"/>
              </a:rPr>
              <a:t>A Simple Image Formation Model</a:t>
            </a: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noAutofit/>
          </a:bodyPr>
          <a:lstStyle/>
          <a:p>
            <a:pPr algn="l" rtl="0"/>
            <a:r>
              <a:rPr lang="en-US" altLang="ar-SA" sz="2800" dirty="0">
                <a:latin typeface="Adobe Arabic" panose="02040503050201020203" pitchFamily="18" charset="-78"/>
                <a:cs typeface="Adobe Arabic" panose="02040503050201020203" pitchFamily="18" charset="-78"/>
              </a:rPr>
              <a:t>An image is a two-dimensional function of the form f(x, y).</a:t>
            </a:r>
            <a:r>
              <a:rPr lang="ar-EG" altLang="ar-SA" sz="2800" dirty="0">
                <a:latin typeface="Adobe Arabic" panose="02040503050201020203" pitchFamily="18" charset="-78"/>
                <a:cs typeface="Adobe Arabic" panose="02040503050201020203" pitchFamily="18" charset="-78"/>
              </a:rPr>
              <a:t> </a:t>
            </a:r>
            <a:r>
              <a:rPr lang="en-US" altLang="ar-SA" sz="2800" dirty="0">
                <a:latin typeface="Adobe Arabic" panose="02040503050201020203" pitchFamily="18" charset="-78"/>
                <a:cs typeface="Adobe Arabic" panose="02040503050201020203" pitchFamily="18" charset="-78"/>
              </a:rPr>
              <a:t>f(x, y) must be nonzero and finite</a:t>
            </a:r>
          </a:p>
          <a:p>
            <a:pPr algn="ctr" rtl="0">
              <a:buNone/>
            </a:pPr>
            <a:r>
              <a:rPr lang="en-US" altLang="ar-SA" sz="2800" dirty="0">
                <a:latin typeface="Adobe Arabic" panose="02040503050201020203" pitchFamily="18" charset="-78"/>
                <a:cs typeface="Adobe Arabic" panose="02040503050201020203" pitchFamily="18" charset="-78"/>
              </a:rPr>
              <a:t>0 &lt; f(</a:t>
            </a:r>
            <a:r>
              <a:rPr lang="en-US" altLang="ar-SA" sz="2800" dirty="0" err="1">
                <a:latin typeface="Adobe Arabic" panose="02040503050201020203" pitchFamily="18" charset="-78"/>
                <a:cs typeface="Adobe Arabic" panose="02040503050201020203" pitchFamily="18" charset="-78"/>
              </a:rPr>
              <a:t>x,y</a:t>
            </a:r>
            <a:r>
              <a:rPr lang="en-US" altLang="ar-SA" sz="2800" dirty="0">
                <a:latin typeface="Adobe Arabic" panose="02040503050201020203" pitchFamily="18" charset="-78"/>
                <a:cs typeface="Adobe Arabic" panose="02040503050201020203" pitchFamily="18" charset="-78"/>
              </a:rPr>
              <a:t>) &lt; </a:t>
            </a:r>
            <a:r>
              <a:rPr lang="en-US" altLang="ar-SA" sz="2800" dirty="0" err="1">
                <a:latin typeface="Adobe Arabic" panose="02040503050201020203" pitchFamily="18" charset="-78"/>
                <a:cs typeface="Adobe Arabic" panose="02040503050201020203" pitchFamily="18" charset="-78"/>
              </a:rPr>
              <a:t>infinit</a:t>
            </a:r>
            <a:r>
              <a:rPr lang="en-US" altLang="ar-SA" sz="2800" dirty="0">
                <a:latin typeface="Adobe Arabic" panose="02040503050201020203" pitchFamily="18" charset="-78"/>
                <a:cs typeface="Adobe Arabic" panose="02040503050201020203" pitchFamily="18" charset="-78"/>
              </a:rPr>
              <a:t> </a:t>
            </a:r>
          </a:p>
          <a:p>
            <a:pPr algn="l" rtl="0"/>
            <a:r>
              <a:rPr lang="en-US" altLang="ar-SA" sz="2800" dirty="0">
                <a:latin typeface="Adobe Arabic" panose="02040503050201020203" pitchFamily="18" charset="-78"/>
                <a:cs typeface="Adobe Arabic" panose="02040503050201020203" pitchFamily="18" charset="-78"/>
              </a:rPr>
              <a:t>f(x, y) may be characterized by two components: (1) the amount of source illumination incident on the scene being viewed, and (2) the amount of illumination reflected by the objects in the scene. Appropriately, these are called the </a:t>
            </a:r>
            <a:r>
              <a:rPr lang="en-US" altLang="ar-SA" sz="2800" i="1" dirty="0">
                <a:latin typeface="Adobe Arabic" panose="02040503050201020203" pitchFamily="18" charset="-78"/>
                <a:cs typeface="Adobe Arabic" panose="02040503050201020203" pitchFamily="18" charset="-78"/>
              </a:rPr>
              <a:t>illumination </a:t>
            </a:r>
            <a:r>
              <a:rPr lang="en-US" altLang="ar-SA" sz="2800" dirty="0">
                <a:latin typeface="Adobe Arabic" panose="02040503050201020203" pitchFamily="18" charset="-78"/>
                <a:cs typeface="Adobe Arabic" panose="02040503050201020203" pitchFamily="18" charset="-78"/>
              </a:rPr>
              <a:t>and </a:t>
            </a:r>
            <a:r>
              <a:rPr lang="en-US" altLang="ar-SA" sz="2800" i="1" dirty="0">
                <a:latin typeface="Adobe Arabic" panose="02040503050201020203" pitchFamily="18" charset="-78"/>
                <a:cs typeface="Adobe Arabic" panose="02040503050201020203" pitchFamily="18" charset="-78"/>
              </a:rPr>
              <a:t>reflectance.</a:t>
            </a:r>
          </a:p>
          <a:p>
            <a:pPr algn="ctr" rtl="0">
              <a:buNone/>
            </a:pPr>
            <a:r>
              <a:rPr lang="en-US" altLang="ar-SA" sz="2800" dirty="0">
                <a:latin typeface="Adobe Arabic" panose="02040503050201020203" pitchFamily="18" charset="-78"/>
                <a:cs typeface="Adobe Arabic" panose="02040503050201020203" pitchFamily="18" charset="-78"/>
              </a:rPr>
              <a:t>f(x, y)=</a:t>
            </a:r>
            <a:r>
              <a:rPr lang="en-US" altLang="ar-SA" sz="2800" dirty="0" err="1">
                <a:latin typeface="Adobe Arabic" panose="02040503050201020203" pitchFamily="18" charset="-78"/>
                <a:cs typeface="Adobe Arabic" panose="02040503050201020203" pitchFamily="18" charset="-78"/>
              </a:rPr>
              <a:t>i</a:t>
            </a:r>
            <a:r>
              <a:rPr lang="en-US" altLang="ar-SA" sz="2800" dirty="0">
                <a:latin typeface="Adobe Arabic" panose="02040503050201020203" pitchFamily="18" charset="-78"/>
                <a:cs typeface="Adobe Arabic" panose="02040503050201020203" pitchFamily="18" charset="-78"/>
              </a:rPr>
              <a:t>(x, y)r(x, y)</a:t>
            </a:r>
          </a:p>
        </p:txBody>
      </p:sp>
    </p:spTree>
    <p:extLst>
      <p:ext uri="{BB962C8B-B14F-4D97-AF65-F5344CB8AC3E}">
        <p14:creationId xmlns:p14="http://schemas.microsoft.com/office/powerpoint/2010/main" val="33871021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r>
              <a:rPr lang="en-US" altLang="ar-SA" sz="6000" b="1" dirty="0">
                <a:latin typeface="Adobe Arabic" panose="02040503050201020203" pitchFamily="18" charset="-78"/>
                <a:cs typeface="Adobe Arabic" panose="02040503050201020203" pitchFamily="18" charset="-78"/>
              </a:rPr>
              <a:t>A Simple Image Formation Model</a:t>
            </a:r>
            <a:endParaRPr lang="ar-SA" sz="6000" dirty="0"/>
          </a:p>
        </p:txBody>
      </p:sp>
      <p:sp>
        <p:nvSpPr>
          <p:cNvPr id="3" name="عنصر نائب للمحتوى 2"/>
          <p:cNvSpPr>
            <a:spLocks noGrp="1"/>
          </p:cNvSpPr>
          <p:nvPr>
            <p:ph idx="1"/>
          </p:nvPr>
        </p:nvSpPr>
        <p:spPr>
          <a:xfrm>
            <a:off x="1260088" y="1951464"/>
            <a:ext cx="9601200" cy="3581400"/>
          </a:xfrm>
        </p:spPr>
        <p:txBody>
          <a:bodyPr>
            <a:noAutofit/>
          </a:bodyPr>
          <a:lstStyle/>
          <a:p>
            <a:pPr algn="ctr" rtl="0">
              <a:buNone/>
              <a:defRPr/>
            </a:pPr>
            <a:r>
              <a:rPr lang="en-US" sz="2800" dirty="0">
                <a:latin typeface="Adobe Arabic" panose="02040503050201020203" pitchFamily="18" charset="-78"/>
                <a:cs typeface="Adobe Arabic" panose="02040503050201020203" pitchFamily="18" charset="-78"/>
              </a:rPr>
              <a:t>0 &lt; </a:t>
            </a:r>
            <a:r>
              <a:rPr lang="en-US" sz="2800" dirty="0" err="1">
                <a:latin typeface="Adobe Arabic" panose="02040503050201020203" pitchFamily="18" charset="-78"/>
                <a:cs typeface="Adobe Arabic" panose="02040503050201020203" pitchFamily="18" charset="-78"/>
              </a:rPr>
              <a:t>i</a:t>
            </a:r>
            <a:r>
              <a:rPr lang="en-US" sz="2800" dirty="0">
                <a:latin typeface="Adobe Arabic" panose="02040503050201020203" pitchFamily="18" charset="-78"/>
                <a:cs typeface="Adobe Arabic" panose="02040503050201020203" pitchFamily="18" charset="-78"/>
              </a:rPr>
              <a:t>(</a:t>
            </a:r>
            <a:r>
              <a:rPr lang="en-US" sz="2800" dirty="0" err="1">
                <a:latin typeface="Adobe Arabic" panose="02040503050201020203" pitchFamily="18" charset="-78"/>
                <a:cs typeface="Adobe Arabic" panose="02040503050201020203" pitchFamily="18" charset="-78"/>
              </a:rPr>
              <a:t>x,y</a:t>
            </a:r>
            <a:r>
              <a:rPr lang="en-US" sz="2800" dirty="0">
                <a:latin typeface="Adobe Arabic" panose="02040503050201020203" pitchFamily="18" charset="-78"/>
                <a:cs typeface="Adobe Arabic" panose="02040503050201020203" pitchFamily="18" charset="-78"/>
              </a:rPr>
              <a:t>) &lt; infinite</a:t>
            </a:r>
          </a:p>
          <a:p>
            <a:pPr algn="ctr" rtl="0">
              <a:buNone/>
              <a:defRPr/>
            </a:pPr>
            <a:r>
              <a:rPr lang="en-US" sz="2800" dirty="0">
                <a:latin typeface="Adobe Arabic" panose="02040503050201020203" pitchFamily="18" charset="-78"/>
                <a:cs typeface="Adobe Arabic" panose="02040503050201020203" pitchFamily="18" charset="-78"/>
              </a:rPr>
              <a:t>0 &lt; r(</a:t>
            </a:r>
            <a:r>
              <a:rPr lang="en-US" sz="2800" dirty="0" err="1">
                <a:latin typeface="Adobe Arabic" panose="02040503050201020203" pitchFamily="18" charset="-78"/>
                <a:cs typeface="Adobe Arabic" panose="02040503050201020203" pitchFamily="18" charset="-78"/>
              </a:rPr>
              <a:t>x,y</a:t>
            </a:r>
            <a:r>
              <a:rPr lang="en-US" sz="2800" dirty="0">
                <a:latin typeface="Adobe Arabic" panose="02040503050201020203" pitchFamily="18" charset="-78"/>
                <a:cs typeface="Adobe Arabic" panose="02040503050201020203" pitchFamily="18" charset="-78"/>
              </a:rPr>
              <a:t>) &lt; 1</a:t>
            </a:r>
          </a:p>
          <a:p>
            <a:pPr algn="l" rtl="0">
              <a:defRPr/>
            </a:pPr>
            <a:r>
              <a:rPr lang="en-US" sz="2800" i="1" dirty="0">
                <a:latin typeface="Adobe Arabic" panose="02040503050201020203" pitchFamily="18" charset="-78"/>
                <a:cs typeface="Adobe Arabic" panose="02040503050201020203" pitchFamily="18" charset="-78"/>
              </a:rPr>
              <a:t>gray level </a:t>
            </a:r>
            <a:r>
              <a:rPr lang="en-US" sz="2800" dirty="0">
                <a:latin typeface="Adobe Arabic" panose="02040503050201020203" pitchFamily="18" charset="-78"/>
                <a:cs typeface="Adobe Arabic" panose="02040503050201020203" pitchFamily="18" charset="-78"/>
              </a:rPr>
              <a:t>(l) : f(x0,y0)=</a:t>
            </a:r>
            <a:r>
              <a:rPr lang="en-US" sz="2800" i="1" dirty="0">
                <a:latin typeface="Adobe Arabic" panose="02040503050201020203" pitchFamily="18" charset="-78"/>
                <a:cs typeface="Adobe Arabic" panose="02040503050201020203" pitchFamily="18" charset="-78"/>
              </a:rPr>
              <a:t>l</a:t>
            </a:r>
          </a:p>
          <a:p>
            <a:pPr algn="ctr" rtl="0">
              <a:buNone/>
              <a:defRPr/>
            </a:pPr>
            <a:r>
              <a:rPr lang="en-US" sz="2800" dirty="0" err="1">
                <a:latin typeface="Adobe Arabic" panose="02040503050201020203" pitchFamily="18" charset="-78"/>
                <a:cs typeface="Adobe Arabic" panose="02040503050201020203" pitchFamily="18" charset="-78"/>
              </a:rPr>
              <a:t>Lmin</a:t>
            </a:r>
            <a:r>
              <a:rPr lang="en-US" sz="2800" dirty="0">
                <a:latin typeface="Adobe Arabic" panose="02040503050201020203" pitchFamily="18" charset="-78"/>
                <a:cs typeface="Adobe Arabic" panose="02040503050201020203" pitchFamily="18" charset="-78"/>
              </a:rPr>
              <a:t>  &lt;</a:t>
            </a:r>
            <a:r>
              <a:rPr lang="en-US" sz="2800" i="1" dirty="0">
                <a:latin typeface="Adobe Arabic" panose="02040503050201020203" pitchFamily="18" charset="-78"/>
                <a:cs typeface="Adobe Arabic" panose="02040503050201020203" pitchFamily="18" charset="-78"/>
              </a:rPr>
              <a:t>l</a:t>
            </a:r>
            <a:r>
              <a:rPr lang="en-US" sz="2800" dirty="0">
                <a:latin typeface="Adobe Arabic" panose="02040503050201020203" pitchFamily="18" charset="-78"/>
                <a:cs typeface="Adobe Arabic" panose="02040503050201020203" pitchFamily="18" charset="-78"/>
              </a:rPr>
              <a:t>&lt;  </a:t>
            </a:r>
            <a:r>
              <a:rPr lang="en-US" sz="2800" dirty="0" err="1">
                <a:latin typeface="Adobe Arabic" panose="02040503050201020203" pitchFamily="18" charset="-78"/>
                <a:cs typeface="Adobe Arabic" panose="02040503050201020203" pitchFamily="18" charset="-78"/>
              </a:rPr>
              <a:t>Lmax</a:t>
            </a:r>
            <a:endParaRPr lang="en-US" sz="2800" dirty="0">
              <a:latin typeface="Adobe Arabic" panose="02040503050201020203" pitchFamily="18" charset="-78"/>
              <a:cs typeface="Adobe Arabic" panose="02040503050201020203" pitchFamily="18" charset="-78"/>
            </a:endParaRPr>
          </a:p>
          <a:p>
            <a:pPr algn="ctr" rtl="0">
              <a:buNone/>
              <a:defRPr/>
            </a:pPr>
            <a:r>
              <a:rPr lang="en-US" sz="2800" i="1" dirty="0" err="1">
                <a:latin typeface="Adobe Arabic" panose="02040503050201020203" pitchFamily="18" charset="-78"/>
                <a:cs typeface="Adobe Arabic" panose="02040503050201020203" pitchFamily="18" charset="-78"/>
              </a:rPr>
              <a:t>L</a:t>
            </a:r>
            <a:r>
              <a:rPr lang="en-US" sz="2800" dirty="0" err="1">
                <a:latin typeface="Adobe Arabic" panose="02040503050201020203" pitchFamily="18" charset="-78"/>
                <a:cs typeface="Adobe Arabic" panose="02040503050201020203" pitchFamily="18" charset="-78"/>
              </a:rPr>
              <a:t>min</a:t>
            </a:r>
            <a:r>
              <a:rPr lang="en-US" sz="2800" dirty="0">
                <a:latin typeface="Adobe Arabic" panose="02040503050201020203" pitchFamily="18" charset="-78"/>
                <a:cs typeface="Adobe Arabic" panose="02040503050201020203" pitchFamily="18" charset="-78"/>
              </a:rPr>
              <a:t>=</a:t>
            </a:r>
            <a:r>
              <a:rPr lang="en-US" sz="2800" dirty="0" err="1">
                <a:latin typeface="Adobe Arabic" panose="02040503050201020203" pitchFamily="18" charset="-78"/>
                <a:cs typeface="Adobe Arabic" panose="02040503050201020203" pitchFamily="18" charset="-78"/>
              </a:rPr>
              <a:t>imin</a:t>
            </a:r>
            <a:r>
              <a:rPr lang="en-US" sz="2800" dirty="0">
                <a:latin typeface="Adobe Arabic" panose="02040503050201020203" pitchFamily="18" charset="-78"/>
                <a:cs typeface="Adobe Arabic" panose="02040503050201020203" pitchFamily="18" charset="-78"/>
              </a:rPr>
              <a:t>*</a:t>
            </a:r>
            <a:r>
              <a:rPr lang="en-US" sz="2800" dirty="0" err="1">
                <a:latin typeface="Adobe Arabic" panose="02040503050201020203" pitchFamily="18" charset="-78"/>
                <a:cs typeface="Adobe Arabic" panose="02040503050201020203" pitchFamily="18" charset="-78"/>
              </a:rPr>
              <a:t>rmin</a:t>
            </a:r>
            <a:endParaRPr lang="en-US" sz="2800" dirty="0">
              <a:latin typeface="Adobe Arabic" panose="02040503050201020203" pitchFamily="18" charset="-78"/>
              <a:cs typeface="Adobe Arabic" panose="02040503050201020203" pitchFamily="18" charset="-78"/>
            </a:endParaRPr>
          </a:p>
          <a:p>
            <a:pPr algn="ctr" rtl="0">
              <a:buNone/>
              <a:defRPr/>
            </a:pPr>
            <a:r>
              <a:rPr lang="en-US" sz="2800" i="1" dirty="0" err="1">
                <a:latin typeface="Adobe Arabic" panose="02040503050201020203" pitchFamily="18" charset="-78"/>
                <a:cs typeface="Adobe Arabic" panose="02040503050201020203" pitchFamily="18" charset="-78"/>
              </a:rPr>
              <a:t>L</a:t>
            </a:r>
            <a:r>
              <a:rPr lang="en-US" sz="2800" dirty="0" err="1">
                <a:latin typeface="Adobe Arabic" panose="02040503050201020203" pitchFamily="18" charset="-78"/>
                <a:cs typeface="Adobe Arabic" panose="02040503050201020203" pitchFamily="18" charset="-78"/>
              </a:rPr>
              <a:t>max</a:t>
            </a:r>
            <a:r>
              <a:rPr lang="en-US" sz="2800" dirty="0">
                <a:latin typeface="Adobe Arabic" panose="02040503050201020203" pitchFamily="18" charset="-78"/>
                <a:cs typeface="Adobe Arabic" panose="02040503050201020203" pitchFamily="18" charset="-78"/>
              </a:rPr>
              <a:t>=</a:t>
            </a:r>
            <a:r>
              <a:rPr lang="en-US" sz="2800" dirty="0" err="1">
                <a:latin typeface="Adobe Arabic" panose="02040503050201020203" pitchFamily="18" charset="-78"/>
                <a:cs typeface="Adobe Arabic" panose="02040503050201020203" pitchFamily="18" charset="-78"/>
              </a:rPr>
              <a:t>imax</a:t>
            </a:r>
            <a:r>
              <a:rPr lang="en-US" sz="2800" dirty="0">
                <a:latin typeface="Adobe Arabic" panose="02040503050201020203" pitchFamily="18" charset="-78"/>
                <a:cs typeface="Adobe Arabic" panose="02040503050201020203" pitchFamily="18" charset="-78"/>
              </a:rPr>
              <a:t>*</a:t>
            </a:r>
            <a:r>
              <a:rPr lang="en-US" sz="2800" dirty="0" err="1">
                <a:latin typeface="Adobe Arabic" panose="02040503050201020203" pitchFamily="18" charset="-78"/>
                <a:cs typeface="Adobe Arabic" panose="02040503050201020203" pitchFamily="18" charset="-78"/>
              </a:rPr>
              <a:t>rmax</a:t>
            </a:r>
            <a:endParaRPr lang="en-US" sz="2800" dirty="0">
              <a:latin typeface="Adobe Arabic" panose="02040503050201020203" pitchFamily="18" charset="-78"/>
              <a:cs typeface="Adobe Arabic" panose="02040503050201020203" pitchFamily="18" charset="-78"/>
            </a:endParaRPr>
          </a:p>
          <a:p>
            <a:pPr algn="l" rtl="0">
              <a:defRPr/>
            </a:pPr>
            <a:r>
              <a:rPr lang="en-US" sz="2800" dirty="0">
                <a:latin typeface="Adobe Arabic" panose="02040503050201020203" pitchFamily="18" charset="-78"/>
                <a:cs typeface="Adobe Arabic" panose="02040503050201020203" pitchFamily="18" charset="-78"/>
              </a:rPr>
              <a:t>Gray scale : [</a:t>
            </a:r>
            <a:r>
              <a:rPr lang="en-US" sz="2800" dirty="0" err="1">
                <a:latin typeface="Adobe Arabic" panose="02040503050201020203" pitchFamily="18" charset="-78"/>
                <a:cs typeface="Adobe Arabic" panose="02040503050201020203" pitchFamily="18" charset="-78"/>
              </a:rPr>
              <a:t>Lmin,Lmax</a:t>
            </a:r>
            <a:r>
              <a:rPr lang="en-US" sz="2800" dirty="0">
                <a:latin typeface="Adobe Arabic" panose="02040503050201020203" pitchFamily="18" charset="-78"/>
                <a:cs typeface="Adobe Arabic" panose="02040503050201020203" pitchFamily="18" charset="-78"/>
              </a:rPr>
              <a:t>] and shifted to [0,L-1]</a:t>
            </a:r>
          </a:p>
          <a:p>
            <a:pPr algn="l" rtl="0">
              <a:defRPr/>
            </a:pPr>
            <a:endParaRPr lang="en-US"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2010317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r>
              <a:rPr lang="en-US" altLang="ar-SA" sz="6000" b="1" dirty="0">
                <a:latin typeface="Adobe Arabic" panose="02040503050201020203" pitchFamily="18" charset="-78"/>
                <a:cs typeface="Adobe Arabic" panose="02040503050201020203" pitchFamily="18" charset="-78"/>
              </a:rPr>
              <a:t>Image Sampling and Quantization</a:t>
            </a:r>
            <a:r>
              <a:rPr lang="ar-SA" altLang="ar-SA" sz="6000" b="1" dirty="0">
                <a:latin typeface="Adobe Arabic" panose="02040503050201020203" pitchFamily="18" charset="-78"/>
                <a:cs typeface="Adobe Arabic" panose="02040503050201020203" pitchFamily="18" charset="-78"/>
              </a:rPr>
              <a:t/>
            </a:r>
            <a:br>
              <a:rPr lang="ar-SA" altLang="ar-SA" sz="6000" b="1" dirty="0">
                <a:latin typeface="Adobe Arabic" panose="02040503050201020203" pitchFamily="18" charset="-78"/>
                <a:cs typeface="Adobe Arabic" panose="02040503050201020203" pitchFamily="18" charset="-78"/>
              </a:rPr>
            </a:br>
            <a:endParaRPr lang="ar-SA" sz="6000" b="1" dirty="0">
              <a:latin typeface="Adobe Arabic" panose="02040503050201020203" pitchFamily="18" charset="-78"/>
              <a:cs typeface="Adobe Arabic" panose="02040503050201020203" pitchFamily="18" charset="-78"/>
            </a:endParaRPr>
          </a:p>
        </p:txBody>
      </p:sp>
      <p:pic>
        <p:nvPicPr>
          <p:cNvPr id="4" name="Picture 4" descr="Figure102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1" y="1873405"/>
            <a:ext cx="8296506" cy="471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03644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r>
              <a:rPr lang="en-US" altLang="ar-SA" sz="6000" b="1" dirty="0">
                <a:latin typeface="Adobe Arabic" panose="02040503050201020203" pitchFamily="18" charset="-78"/>
                <a:cs typeface="Adobe Arabic" panose="02040503050201020203" pitchFamily="18" charset="-78"/>
              </a:rPr>
              <a:t>Image Sampling and Quantization</a:t>
            </a:r>
            <a:r>
              <a:rPr lang="ar-SA" altLang="ar-SA" sz="6000" b="1" dirty="0">
                <a:latin typeface="Adobe Arabic" panose="02040503050201020203" pitchFamily="18" charset="-78"/>
                <a:cs typeface="Adobe Arabic" panose="02040503050201020203" pitchFamily="18" charset="-78"/>
              </a:rPr>
              <a:t/>
            </a:r>
            <a:br>
              <a:rPr lang="ar-SA" altLang="ar-SA" sz="6000" b="1" dirty="0">
                <a:latin typeface="Adobe Arabic" panose="02040503050201020203" pitchFamily="18" charset="-78"/>
                <a:cs typeface="Adobe Arabic" panose="02040503050201020203" pitchFamily="18" charset="-78"/>
              </a:rPr>
            </a:b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lstStyle/>
          <a:p>
            <a:endParaRPr lang="ar-SA"/>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28909" t="11784" r="11066" b="4558"/>
          <a:stretch>
            <a:fillRect/>
          </a:stretch>
        </p:blipFill>
        <p:spPr bwMode="auto">
          <a:xfrm>
            <a:off x="1271201" y="1556714"/>
            <a:ext cx="8987921" cy="5039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01422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371600" y="479076"/>
            <a:ext cx="9601200" cy="1485900"/>
          </a:xfrm>
        </p:spPr>
        <p:txBody>
          <a:bodyPr>
            <a:noAutofit/>
          </a:bodyPr>
          <a:lstStyle/>
          <a:p>
            <a:r>
              <a:rPr lang="en-US" altLang="ar-SA" sz="6000" b="1" dirty="0">
                <a:latin typeface="Adobe Arabic" panose="02040503050201020203" pitchFamily="18" charset="-78"/>
                <a:cs typeface="Adobe Arabic" panose="02040503050201020203" pitchFamily="18" charset="-78"/>
              </a:rPr>
              <a:t>Image Sampling and Quantization</a:t>
            </a:r>
            <a:r>
              <a:rPr lang="ar-SA" altLang="ar-SA" sz="6000" b="1" dirty="0">
                <a:latin typeface="Adobe Arabic" panose="02040503050201020203" pitchFamily="18" charset="-78"/>
                <a:cs typeface="Adobe Arabic" panose="02040503050201020203" pitchFamily="18" charset="-78"/>
              </a:rPr>
              <a:t/>
            </a:r>
            <a:br>
              <a:rPr lang="ar-SA" altLang="ar-SA" sz="6000" b="1" dirty="0">
                <a:latin typeface="Adobe Arabic" panose="02040503050201020203" pitchFamily="18" charset="-78"/>
                <a:cs typeface="Adobe Arabic" panose="02040503050201020203" pitchFamily="18" charset="-78"/>
              </a:rPr>
            </a:b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lstStyle/>
          <a:p>
            <a:endParaRPr lang="ar-SA"/>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l="40294" t="37370" r="12169" b="11436"/>
          <a:stretch>
            <a:fillRect/>
          </a:stretch>
        </p:blipFill>
        <p:spPr bwMode="auto">
          <a:xfrm>
            <a:off x="1555015" y="1643952"/>
            <a:ext cx="9417785" cy="5086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32500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5107258" y="1611352"/>
            <a:ext cx="6891453" cy="4767146"/>
          </a:xfrm>
        </p:spPr>
        <p:txBody>
          <a:bodyPr>
            <a:noAutofit/>
          </a:bodyPr>
          <a:lstStyle/>
          <a:p>
            <a:pPr rtl="0"/>
            <a:r>
              <a:rPr lang="en-US" altLang="ar-SA" sz="3600" dirty="0">
                <a:latin typeface="Adobe Arabic" panose="02040503050201020203" pitchFamily="18" charset="-78"/>
                <a:cs typeface="Adobe Arabic" panose="02040503050201020203" pitchFamily="18" charset="-78"/>
              </a:rPr>
              <a:t>An image f(x, y) is sampled so that the resulting digital image has M rows and N columns.</a:t>
            </a:r>
            <a:br>
              <a:rPr lang="en-US" altLang="ar-SA" sz="36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The values of the coordinates (x, y) now become </a:t>
            </a:r>
            <a:r>
              <a:rPr lang="en-US" altLang="ar-SA" sz="3600" i="1" dirty="0">
                <a:latin typeface="Adobe Arabic" panose="02040503050201020203" pitchFamily="18" charset="-78"/>
                <a:cs typeface="Adobe Arabic" panose="02040503050201020203" pitchFamily="18" charset="-78"/>
              </a:rPr>
              <a:t>discrete </a:t>
            </a:r>
            <a:r>
              <a:rPr lang="en-US" altLang="ar-SA" sz="3600" dirty="0">
                <a:latin typeface="Adobe Arabic" panose="02040503050201020203" pitchFamily="18" charset="-78"/>
                <a:cs typeface="Adobe Arabic" panose="02040503050201020203" pitchFamily="18" charset="-78"/>
              </a:rPr>
              <a:t>quantities.</a:t>
            </a:r>
            <a:br>
              <a:rPr lang="en-US" altLang="ar-SA" sz="36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Thus, the values of the coordinates at the origin are (x, y)=(0, 0).</a:t>
            </a:r>
            <a:br>
              <a:rPr lang="en-US" altLang="ar-SA" sz="36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The next coordinate values along the first row of the image are represented as (x, y)=(0, 1)</a:t>
            </a:r>
            <a:br>
              <a:rPr lang="en-US" altLang="ar-SA" sz="3600" dirty="0">
                <a:latin typeface="Adobe Arabic" panose="02040503050201020203" pitchFamily="18" charset="-78"/>
                <a:cs typeface="Adobe Arabic" panose="02040503050201020203" pitchFamily="18" charset="-78"/>
              </a:rPr>
            </a:br>
            <a:endParaRPr lang="en-US" altLang="ar-SA" sz="3600" dirty="0">
              <a:latin typeface="Adobe Arabic" panose="02040503050201020203" pitchFamily="18" charset="-78"/>
              <a:cs typeface="Adobe Arabic" panose="02040503050201020203" pitchFamily="18" charset="-78"/>
            </a:endParaRP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8910" t="26541" r="33296" b="25217"/>
          <a:stretch>
            <a:fillRect/>
          </a:stretch>
        </p:blipFill>
        <p:spPr bwMode="auto">
          <a:xfrm>
            <a:off x="1049143" y="2171700"/>
            <a:ext cx="3599985" cy="352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وان 1"/>
          <p:cNvSpPr txBox="1">
            <a:spLocks/>
          </p:cNvSpPr>
          <p:nvPr/>
        </p:nvSpPr>
        <p:spPr>
          <a:xfrm>
            <a:off x="1201543" y="470210"/>
            <a:ext cx="9601200" cy="1485900"/>
          </a:xfrm>
          <a:prstGeom prst="rect">
            <a:avLst/>
          </a:prstGeom>
        </p:spPr>
        <p:txBody>
          <a:bodyPr vert="horz" lIns="91440" tIns="45720" rIns="91440" bIns="45720" rtlCol="0" anchor="t">
            <a:normAutofit/>
          </a:bodyPr>
          <a:lst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ar-SA" sz="6000" b="1" dirty="0" smtClean="0">
                <a:latin typeface="Adobe Arabic" panose="02040503050201020203" pitchFamily="18" charset="-78"/>
                <a:cs typeface="Adobe Arabic" panose="02040503050201020203" pitchFamily="18" charset="-78"/>
              </a:rPr>
              <a:t>Representing Digital Images</a:t>
            </a:r>
            <a:endParaRPr lang="ar-SA" sz="6000" b="1"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1735769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5084955" y="1213160"/>
            <a:ext cx="6980665" cy="5533328"/>
          </a:xfrm>
        </p:spPr>
        <p:txBody>
          <a:bodyPr>
            <a:noAutofit/>
          </a:bodyPr>
          <a:lstStyle/>
          <a:p>
            <a:pPr rtl="0">
              <a:lnSpc>
                <a:spcPct val="80000"/>
              </a:lnSpc>
            </a:pPr>
            <a:r>
              <a:rPr lang="en-US" altLang="ar-SA" sz="3600" dirty="0">
                <a:latin typeface="Adobe Arabic" panose="02040503050201020203" pitchFamily="18" charset="-78"/>
                <a:cs typeface="Adobe Arabic" panose="02040503050201020203" pitchFamily="18" charset="-78"/>
              </a:rPr>
              <a:t>This digitization process requires decisions about values for M, N, and for the number, L, of discrete gray levels allowed for each pixel (</a:t>
            </a:r>
            <a:r>
              <a:rPr lang="en-US" altLang="ar-SA" sz="3600" i="1" dirty="0">
                <a:solidFill>
                  <a:schemeClr val="accent1"/>
                </a:solidFill>
                <a:latin typeface="Adobe Arabic" panose="02040503050201020203" pitchFamily="18" charset="-78"/>
                <a:cs typeface="Adobe Arabic" panose="02040503050201020203" pitchFamily="18" charset="-78"/>
              </a:rPr>
              <a:t>M ,N and L are positive integers</a:t>
            </a:r>
            <a:r>
              <a:rPr lang="en-US" altLang="ar-SA" sz="3600" dirty="0">
                <a:latin typeface="Adobe Arabic" panose="02040503050201020203" pitchFamily="18" charset="-78"/>
                <a:cs typeface="Adobe Arabic" panose="02040503050201020203" pitchFamily="18" charset="-78"/>
              </a:rPr>
              <a:t>).</a:t>
            </a:r>
            <a:r>
              <a:rPr lang="ar-EG" altLang="ar-SA" sz="3600" dirty="0">
                <a:latin typeface="Adobe Arabic" panose="02040503050201020203" pitchFamily="18" charset="-78"/>
                <a:cs typeface="Adobe Arabic" panose="02040503050201020203" pitchFamily="18" charset="-78"/>
              </a:rPr>
              <a:t/>
            </a:r>
            <a:br>
              <a:rPr lang="ar-EG" altLang="ar-SA" sz="36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Due to processing, storage, and sampling hardware considerations, the number of gray levels typically is an integer power of 2:</a:t>
            </a:r>
            <a:br>
              <a:rPr lang="en-US" altLang="ar-SA" sz="36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L = 2</a:t>
            </a:r>
            <a:r>
              <a:rPr lang="en-US" altLang="ar-SA" sz="3600" baseline="50000" dirty="0">
                <a:latin typeface="Adobe Arabic" panose="02040503050201020203" pitchFamily="18" charset="-78"/>
                <a:cs typeface="Adobe Arabic" panose="02040503050201020203" pitchFamily="18" charset="-78"/>
              </a:rPr>
              <a:t>k</a:t>
            </a:r>
            <a:br>
              <a:rPr lang="en-US" altLang="ar-SA" sz="3600" baseline="500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The Gray levels is in the interval [0,L-1].</a:t>
            </a:r>
            <a:br>
              <a:rPr lang="en-US" altLang="ar-SA" sz="3600" dirty="0">
                <a:latin typeface="Adobe Arabic" panose="02040503050201020203" pitchFamily="18" charset="-78"/>
                <a:cs typeface="Adobe Arabic" panose="02040503050201020203" pitchFamily="18" charset="-78"/>
              </a:rPr>
            </a:br>
            <a:r>
              <a:rPr lang="en-US" altLang="ar-SA" sz="3600" i="1" dirty="0">
                <a:latin typeface="Adobe Arabic" panose="02040503050201020203" pitchFamily="18" charset="-78"/>
                <a:cs typeface="Adobe Arabic" panose="02040503050201020203" pitchFamily="18" charset="-78"/>
              </a:rPr>
              <a:t>Dynamic range of an image : </a:t>
            </a:r>
            <a:r>
              <a:rPr lang="en-US" altLang="ar-SA" sz="3600" dirty="0">
                <a:latin typeface="Adobe Arabic" panose="02040503050201020203" pitchFamily="18" charset="-78"/>
                <a:cs typeface="Adobe Arabic" panose="02040503050201020203" pitchFamily="18" charset="-78"/>
              </a:rPr>
              <a:t>the range of values spanned by the gray scale. </a:t>
            </a:r>
            <a:br>
              <a:rPr lang="en-US" altLang="ar-SA" sz="36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a:t>
            </a:r>
            <a:r>
              <a:rPr lang="en-US" altLang="ar-SA" sz="3600" i="1" dirty="0">
                <a:latin typeface="Adobe Arabic" panose="02040503050201020203" pitchFamily="18" charset="-78"/>
                <a:cs typeface="Adobe Arabic" panose="02040503050201020203" pitchFamily="18" charset="-78"/>
              </a:rPr>
              <a:t>high dynamic range</a:t>
            </a:r>
            <a:r>
              <a:rPr lang="en-US" altLang="ar-SA" sz="3600" dirty="0">
                <a:latin typeface="Adobe Arabic" panose="02040503050201020203" pitchFamily="18" charset="-78"/>
                <a:cs typeface="Adobe Arabic" panose="02040503050201020203" pitchFamily="18" charset="-78"/>
              </a:rPr>
              <a:t>)</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8910" t="26541" r="33296" b="25217"/>
          <a:stretch>
            <a:fillRect/>
          </a:stretch>
        </p:blipFill>
        <p:spPr bwMode="auto">
          <a:xfrm>
            <a:off x="1049143" y="2171700"/>
            <a:ext cx="3599985" cy="352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وان 1"/>
          <p:cNvSpPr txBox="1">
            <a:spLocks/>
          </p:cNvSpPr>
          <p:nvPr/>
        </p:nvSpPr>
        <p:spPr>
          <a:xfrm>
            <a:off x="766645" y="169127"/>
            <a:ext cx="9601200" cy="1485900"/>
          </a:xfrm>
          <a:prstGeom prst="rect">
            <a:avLst/>
          </a:prstGeom>
        </p:spPr>
        <p:txBody>
          <a:bodyPr vert="horz" lIns="91440" tIns="45720" rIns="91440" bIns="45720" rtlCol="0" anchor="t">
            <a:normAutofit/>
          </a:bodyPr>
          <a:lst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ar-SA" sz="6000" b="1" dirty="0" smtClean="0">
                <a:latin typeface="Adobe Arabic" panose="02040503050201020203" pitchFamily="18" charset="-78"/>
                <a:cs typeface="Adobe Arabic" panose="02040503050201020203" pitchFamily="18" charset="-78"/>
              </a:rPr>
              <a:t>Representing Digital Images</a:t>
            </a:r>
            <a:endParaRPr lang="ar-SA" sz="6000" b="1"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42357026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115123" y="1213160"/>
            <a:ext cx="10950498" cy="2288323"/>
          </a:xfrm>
        </p:spPr>
        <p:txBody>
          <a:bodyPr>
            <a:noAutofit/>
          </a:bodyPr>
          <a:lstStyle/>
          <a:p>
            <a:pPr rtl="0"/>
            <a:r>
              <a:rPr lang="en-US" altLang="ar-SA" sz="3600" dirty="0">
                <a:latin typeface="Adobe Arabic" panose="02040503050201020203" pitchFamily="18" charset="-78"/>
                <a:cs typeface="Adobe Arabic" panose="02040503050201020203" pitchFamily="18" charset="-78"/>
              </a:rPr>
              <a:t>The number, b, of bits required to store an image is :    b = M x N x K</a:t>
            </a:r>
            <a:br>
              <a:rPr lang="en-US" altLang="ar-SA" sz="36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When M=N : b =  N</a:t>
            </a:r>
            <a:r>
              <a:rPr lang="en-US" altLang="ar-SA" sz="3600" baseline="50000" dirty="0">
                <a:latin typeface="Adobe Arabic" panose="02040503050201020203" pitchFamily="18" charset="-78"/>
                <a:cs typeface="Adobe Arabic" panose="02040503050201020203" pitchFamily="18" charset="-78"/>
              </a:rPr>
              <a:t>2</a:t>
            </a:r>
            <a:r>
              <a:rPr lang="en-US" altLang="ar-SA" sz="3600" dirty="0">
                <a:latin typeface="Adobe Arabic" panose="02040503050201020203" pitchFamily="18" charset="-78"/>
                <a:cs typeface="Adobe Arabic" panose="02040503050201020203" pitchFamily="18" charset="-78"/>
              </a:rPr>
              <a:t> K</a:t>
            </a:r>
            <a:r>
              <a:rPr lang="ar-EG" altLang="ar-SA" sz="3600" dirty="0">
                <a:latin typeface="Adobe Arabic" panose="02040503050201020203" pitchFamily="18" charset="-78"/>
                <a:cs typeface="Adobe Arabic" panose="02040503050201020203" pitchFamily="18" charset="-78"/>
              </a:rPr>
              <a:t/>
            </a:r>
            <a:br>
              <a:rPr lang="ar-EG" altLang="ar-SA" sz="36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We have 4-bits, 8-bits , …, images.</a:t>
            </a:r>
            <a:br>
              <a:rPr lang="en-US" altLang="ar-SA" sz="3600" dirty="0">
                <a:latin typeface="Adobe Arabic" panose="02040503050201020203" pitchFamily="18" charset="-78"/>
                <a:cs typeface="Adobe Arabic" panose="02040503050201020203" pitchFamily="18" charset="-78"/>
              </a:rPr>
            </a:br>
            <a:r>
              <a:rPr lang="en-US" altLang="ar-SA" sz="3600" dirty="0">
                <a:latin typeface="Adobe Arabic" panose="02040503050201020203" pitchFamily="18" charset="-78"/>
                <a:cs typeface="Adobe Arabic" panose="02040503050201020203" pitchFamily="18" charset="-78"/>
              </a:rPr>
              <a:t/>
            </a:r>
            <a:br>
              <a:rPr lang="en-US" altLang="ar-SA" sz="3600" dirty="0">
                <a:latin typeface="Adobe Arabic" panose="02040503050201020203" pitchFamily="18" charset="-78"/>
                <a:cs typeface="Adobe Arabic" panose="02040503050201020203" pitchFamily="18" charset="-78"/>
              </a:rPr>
            </a:br>
            <a:endParaRPr lang="en-US" altLang="ar-SA" sz="3600" dirty="0">
              <a:latin typeface="Adobe Arabic" panose="02040503050201020203" pitchFamily="18" charset="-78"/>
              <a:cs typeface="Adobe Arabic" panose="02040503050201020203" pitchFamily="18" charset="-78"/>
            </a:endParaRPr>
          </a:p>
        </p:txBody>
      </p:sp>
      <p:sp>
        <p:nvSpPr>
          <p:cNvPr id="5" name="عنوان 1"/>
          <p:cNvSpPr txBox="1">
            <a:spLocks/>
          </p:cNvSpPr>
          <p:nvPr/>
        </p:nvSpPr>
        <p:spPr>
          <a:xfrm>
            <a:off x="848035" y="113371"/>
            <a:ext cx="9601200" cy="1485900"/>
          </a:xfrm>
          <a:prstGeom prst="rect">
            <a:avLst/>
          </a:prstGeom>
        </p:spPr>
        <p:txBody>
          <a:bodyPr vert="horz" lIns="91440" tIns="45720" rIns="91440" bIns="45720" rtlCol="0" anchor="t">
            <a:normAutofit/>
          </a:bodyPr>
          <a:lst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ar-SA" sz="6000" b="1" dirty="0" smtClean="0">
                <a:latin typeface="Adobe Arabic" panose="02040503050201020203" pitchFamily="18" charset="-78"/>
                <a:cs typeface="Adobe Arabic" panose="02040503050201020203" pitchFamily="18" charset="-78"/>
              </a:rPr>
              <a:t>Representing Digital Images</a:t>
            </a:r>
            <a:endParaRPr lang="ar-SA" sz="6000" b="1" dirty="0">
              <a:latin typeface="Adobe Arabic" panose="02040503050201020203" pitchFamily="18" charset="-78"/>
              <a:cs typeface="Adobe Arabic" panose="02040503050201020203" pitchFamily="18" charset="-78"/>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l="27794" t="46223" r="11053" b="15364"/>
          <a:stretch>
            <a:fillRect/>
          </a:stretch>
        </p:blipFill>
        <p:spPr bwMode="auto">
          <a:xfrm>
            <a:off x="1687823" y="3178989"/>
            <a:ext cx="7921625"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01385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1"/>
          <p:cNvSpPr txBox="1">
            <a:spLocks/>
          </p:cNvSpPr>
          <p:nvPr/>
        </p:nvSpPr>
        <p:spPr>
          <a:xfrm>
            <a:off x="1201543" y="470210"/>
            <a:ext cx="9601200" cy="1485900"/>
          </a:xfrm>
          <a:prstGeom prst="rect">
            <a:avLst/>
          </a:prstGeom>
        </p:spPr>
        <p:txBody>
          <a:bodyPr vert="horz" lIns="91440" tIns="45720" rIns="91440" bIns="45720" rtlCol="0" anchor="t">
            <a:normAutofit/>
          </a:bodyPr>
          <a:lst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ar-SA" smtClean="0"/>
              <a:t>Representing Digital Images</a:t>
            </a:r>
            <a:endParaRPr lang="ar-SA" dirty="0"/>
          </a:p>
        </p:txBody>
      </p:sp>
      <p:pic>
        <p:nvPicPr>
          <p:cNvPr id="4" name="صورة 3"/>
          <p:cNvPicPr>
            <a:picLocks noChangeAspect="1"/>
          </p:cNvPicPr>
          <p:nvPr/>
        </p:nvPicPr>
        <p:blipFill>
          <a:blip r:embed="rId2"/>
          <a:stretch>
            <a:fillRect/>
          </a:stretch>
        </p:blipFill>
        <p:spPr>
          <a:xfrm>
            <a:off x="9347509" y="2503860"/>
            <a:ext cx="2910467" cy="3187933"/>
          </a:xfrm>
          <a:prstGeom prst="rect">
            <a:avLst/>
          </a:prstGeom>
        </p:spPr>
      </p:pic>
      <p:pic>
        <p:nvPicPr>
          <p:cNvPr id="7" name="صورة 6"/>
          <p:cNvPicPr>
            <a:picLocks noChangeAspect="1"/>
          </p:cNvPicPr>
          <p:nvPr/>
        </p:nvPicPr>
        <p:blipFill>
          <a:blip r:embed="rId3"/>
          <a:stretch>
            <a:fillRect/>
          </a:stretch>
        </p:blipFill>
        <p:spPr>
          <a:xfrm>
            <a:off x="814664" y="1070517"/>
            <a:ext cx="8740910" cy="5252224"/>
          </a:xfrm>
          <a:prstGeom prst="rect">
            <a:avLst/>
          </a:prstGeom>
        </p:spPr>
      </p:pic>
    </p:spTree>
    <p:extLst>
      <p:ext uri="{BB962C8B-B14F-4D97-AF65-F5344CB8AC3E}">
        <p14:creationId xmlns:p14="http://schemas.microsoft.com/office/powerpoint/2010/main" val="2266824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371600" y="685800"/>
            <a:ext cx="9601200" cy="1088136"/>
          </a:xfrm>
        </p:spPr>
        <p:txBody>
          <a:bodyPr>
            <a:normAutofit/>
          </a:bodyPr>
          <a:lstStyle/>
          <a:p>
            <a:r>
              <a:rPr lang="en-US" altLang="ar-SA" sz="4800" b="1" dirty="0">
                <a:latin typeface="Adobe Arabic" panose="02040503050201020203" pitchFamily="18" charset="-78"/>
                <a:cs typeface="Adobe Arabic" panose="02040503050201020203" pitchFamily="18" charset="-78"/>
              </a:rPr>
              <a:t>What Is An image ?</a:t>
            </a:r>
            <a:endParaRPr lang="ar-SA" sz="48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1371600" y="1618488"/>
            <a:ext cx="9601200" cy="3581400"/>
          </a:xfrm>
        </p:spPr>
        <p:txBody>
          <a:bodyPr>
            <a:noAutofit/>
          </a:bodyPr>
          <a:lstStyle/>
          <a:p>
            <a:pPr algn="l" rtl="0"/>
            <a:r>
              <a:rPr lang="en-US" altLang="ar-SA" sz="3600" dirty="0">
                <a:latin typeface="Adobe Arabic" panose="02040503050201020203" pitchFamily="18" charset="-78"/>
                <a:cs typeface="Adobe Arabic" panose="02040503050201020203" pitchFamily="18" charset="-78"/>
              </a:rPr>
              <a:t>An image is a two-dimensional function, </a:t>
            </a:r>
            <a:r>
              <a:rPr lang="en-US" altLang="ar-SA" sz="3600" i="1" dirty="0">
                <a:latin typeface="Adobe Arabic" panose="02040503050201020203" pitchFamily="18" charset="-78"/>
                <a:cs typeface="Adobe Arabic" panose="02040503050201020203" pitchFamily="18" charset="-78"/>
              </a:rPr>
              <a:t>f(</a:t>
            </a:r>
            <a:r>
              <a:rPr lang="en-US" altLang="ar-SA" sz="3600" i="1" dirty="0" err="1">
                <a:latin typeface="Adobe Arabic" panose="02040503050201020203" pitchFamily="18" charset="-78"/>
                <a:cs typeface="Adobe Arabic" panose="02040503050201020203" pitchFamily="18" charset="-78"/>
              </a:rPr>
              <a:t>x,y</a:t>
            </a:r>
            <a:r>
              <a:rPr lang="en-US" altLang="ar-SA" sz="3600" i="1" dirty="0">
                <a:latin typeface="Adobe Arabic" panose="02040503050201020203" pitchFamily="18" charset="-78"/>
                <a:cs typeface="Adobe Arabic" panose="02040503050201020203" pitchFamily="18" charset="-78"/>
              </a:rPr>
              <a:t>)</a:t>
            </a:r>
            <a:r>
              <a:rPr lang="en-US" altLang="ar-SA" sz="3600" dirty="0">
                <a:latin typeface="Adobe Arabic" panose="02040503050201020203" pitchFamily="18" charset="-78"/>
                <a:cs typeface="Adobe Arabic" panose="02040503050201020203" pitchFamily="18" charset="-78"/>
              </a:rPr>
              <a:t>, where </a:t>
            </a:r>
            <a:r>
              <a:rPr lang="en-US" altLang="ar-SA" sz="3600" i="1" dirty="0">
                <a:latin typeface="Adobe Arabic" panose="02040503050201020203" pitchFamily="18" charset="-78"/>
                <a:cs typeface="Adobe Arabic" panose="02040503050201020203" pitchFamily="18" charset="-78"/>
              </a:rPr>
              <a:t>x</a:t>
            </a:r>
            <a:r>
              <a:rPr lang="en-US" altLang="ar-SA" sz="3600" dirty="0">
                <a:latin typeface="Adobe Arabic" panose="02040503050201020203" pitchFamily="18" charset="-78"/>
                <a:cs typeface="Adobe Arabic" panose="02040503050201020203" pitchFamily="18" charset="-78"/>
              </a:rPr>
              <a:t> and </a:t>
            </a:r>
            <a:r>
              <a:rPr lang="en-US" altLang="ar-SA" sz="3600" i="1" dirty="0">
                <a:latin typeface="Adobe Arabic" panose="02040503050201020203" pitchFamily="18" charset="-78"/>
                <a:cs typeface="Adobe Arabic" panose="02040503050201020203" pitchFamily="18" charset="-78"/>
              </a:rPr>
              <a:t>y</a:t>
            </a:r>
            <a:r>
              <a:rPr lang="en-US" altLang="ar-SA" sz="3600" dirty="0">
                <a:latin typeface="Adobe Arabic" panose="02040503050201020203" pitchFamily="18" charset="-78"/>
                <a:cs typeface="Adobe Arabic" panose="02040503050201020203" pitchFamily="18" charset="-78"/>
              </a:rPr>
              <a:t> are </a:t>
            </a:r>
            <a:r>
              <a:rPr lang="en-US" altLang="ar-SA" sz="3600" i="1" dirty="0">
                <a:latin typeface="Adobe Arabic" panose="02040503050201020203" pitchFamily="18" charset="-78"/>
                <a:cs typeface="Adobe Arabic" panose="02040503050201020203" pitchFamily="18" charset="-78"/>
              </a:rPr>
              <a:t>spatial </a:t>
            </a:r>
            <a:r>
              <a:rPr lang="en-US" altLang="ar-SA" sz="3600" dirty="0">
                <a:latin typeface="Adobe Arabic" panose="02040503050201020203" pitchFamily="18" charset="-78"/>
                <a:cs typeface="Adobe Arabic" panose="02040503050201020203" pitchFamily="18" charset="-78"/>
              </a:rPr>
              <a:t>(plane) coordinates, and the amplitude of </a:t>
            </a:r>
            <a:r>
              <a:rPr lang="en-US" altLang="ar-SA" sz="3600" i="1" dirty="0">
                <a:latin typeface="Adobe Arabic" panose="02040503050201020203" pitchFamily="18" charset="-78"/>
                <a:cs typeface="Adobe Arabic" panose="02040503050201020203" pitchFamily="18" charset="-78"/>
              </a:rPr>
              <a:t>f(</a:t>
            </a:r>
            <a:r>
              <a:rPr lang="en-US" altLang="ar-SA" sz="3600" i="1" dirty="0" err="1">
                <a:latin typeface="Adobe Arabic" panose="02040503050201020203" pitchFamily="18" charset="-78"/>
                <a:cs typeface="Adobe Arabic" panose="02040503050201020203" pitchFamily="18" charset="-78"/>
              </a:rPr>
              <a:t>x,y</a:t>
            </a:r>
            <a:r>
              <a:rPr lang="en-US" altLang="ar-SA" sz="3600" i="1" dirty="0">
                <a:latin typeface="Adobe Arabic" panose="02040503050201020203" pitchFamily="18" charset="-78"/>
                <a:cs typeface="Adobe Arabic" panose="02040503050201020203" pitchFamily="18" charset="-78"/>
              </a:rPr>
              <a:t>)</a:t>
            </a:r>
            <a:r>
              <a:rPr lang="en-US" altLang="ar-SA" sz="3600" dirty="0">
                <a:latin typeface="Adobe Arabic" panose="02040503050201020203" pitchFamily="18" charset="-78"/>
                <a:cs typeface="Adobe Arabic" panose="02040503050201020203" pitchFamily="18" charset="-78"/>
              </a:rPr>
              <a:t> at any pair of coordinates </a:t>
            </a:r>
            <a:r>
              <a:rPr lang="en-US" altLang="ar-SA" sz="3600" i="1" dirty="0">
                <a:latin typeface="Adobe Arabic" panose="02040503050201020203" pitchFamily="18" charset="-78"/>
                <a:cs typeface="Adobe Arabic" panose="02040503050201020203" pitchFamily="18" charset="-78"/>
              </a:rPr>
              <a:t>(x, y)</a:t>
            </a:r>
            <a:r>
              <a:rPr lang="en-US" altLang="ar-SA" sz="3600" dirty="0">
                <a:latin typeface="Adobe Arabic" panose="02040503050201020203" pitchFamily="18" charset="-78"/>
                <a:cs typeface="Adobe Arabic" panose="02040503050201020203" pitchFamily="18" charset="-78"/>
              </a:rPr>
              <a:t> is called the </a:t>
            </a:r>
            <a:r>
              <a:rPr lang="en-US" altLang="ar-SA" sz="3600" i="1" dirty="0">
                <a:latin typeface="Adobe Arabic" panose="02040503050201020203" pitchFamily="18" charset="-78"/>
                <a:cs typeface="Adobe Arabic" panose="02040503050201020203" pitchFamily="18" charset="-78"/>
              </a:rPr>
              <a:t>intensity </a:t>
            </a:r>
            <a:r>
              <a:rPr lang="en-US" altLang="ar-SA" sz="3600" dirty="0">
                <a:latin typeface="Adobe Arabic" panose="02040503050201020203" pitchFamily="18" charset="-78"/>
                <a:cs typeface="Adobe Arabic" panose="02040503050201020203" pitchFamily="18" charset="-78"/>
              </a:rPr>
              <a:t>or </a:t>
            </a:r>
            <a:r>
              <a:rPr lang="en-US" altLang="ar-SA" sz="3600" i="1" dirty="0">
                <a:latin typeface="Adobe Arabic" panose="02040503050201020203" pitchFamily="18" charset="-78"/>
                <a:cs typeface="Adobe Arabic" panose="02040503050201020203" pitchFamily="18" charset="-78"/>
              </a:rPr>
              <a:t>gray level </a:t>
            </a:r>
            <a:r>
              <a:rPr lang="en-US" altLang="ar-SA" sz="3600" dirty="0">
                <a:latin typeface="Adobe Arabic" panose="02040503050201020203" pitchFamily="18" charset="-78"/>
                <a:cs typeface="Adobe Arabic" panose="02040503050201020203" pitchFamily="18" charset="-78"/>
              </a:rPr>
              <a:t>of the image at the point </a:t>
            </a:r>
            <a:r>
              <a:rPr lang="en-US" altLang="ar-SA" sz="3600" i="1" dirty="0">
                <a:latin typeface="Adobe Arabic" panose="02040503050201020203" pitchFamily="18" charset="-78"/>
                <a:cs typeface="Adobe Arabic" panose="02040503050201020203" pitchFamily="18" charset="-78"/>
              </a:rPr>
              <a:t>(</a:t>
            </a:r>
            <a:r>
              <a:rPr lang="en-US" altLang="ar-SA" sz="3600" i="1" dirty="0" err="1">
                <a:latin typeface="Adobe Arabic" panose="02040503050201020203" pitchFamily="18" charset="-78"/>
                <a:cs typeface="Adobe Arabic" panose="02040503050201020203" pitchFamily="18" charset="-78"/>
              </a:rPr>
              <a:t>x,y</a:t>
            </a:r>
            <a:r>
              <a:rPr lang="en-US" altLang="ar-SA" sz="3600" i="1" dirty="0" smtClean="0">
                <a:latin typeface="Adobe Arabic" panose="02040503050201020203" pitchFamily="18" charset="-78"/>
                <a:cs typeface="Adobe Arabic" panose="02040503050201020203" pitchFamily="18" charset="-78"/>
              </a:rPr>
              <a:t>)</a:t>
            </a:r>
            <a:r>
              <a:rPr lang="en-US" altLang="ar-SA" sz="3600" dirty="0" smtClean="0">
                <a:latin typeface="Adobe Arabic" panose="02040503050201020203" pitchFamily="18" charset="-78"/>
                <a:cs typeface="Adobe Arabic" panose="02040503050201020203" pitchFamily="18" charset="-78"/>
              </a:rPr>
              <a:t>.</a:t>
            </a:r>
          </a:p>
          <a:p>
            <a:pPr algn="l" rtl="0"/>
            <a:endParaRPr lang="en-US" altLang="ar-SA" sz="3600" dirty="0">
              <a:latin typeface="Adobe Arabic" panose="02040503050201020203" pitchFamily="18" charset="-78"/>
              <a:cs typeface="Adobe Arabic" panose="02040503050201020203" pitchFamily="18" charset="-78"/>
            </a:endParaRPr>
          </a:p>
          <a:p>
            <a:pPr algn="l" rtl="0"/>
            <a:r>
              <a:rPr lang="en-US" altLang="ar-SA" sz="3600" dirty="0">
                <a:solidFill>
                  <a:srgbClr val="660033"/>
                </a:solidFill>
                <a:latin typeface="Adobe Arabic" panose="02040503050201020203" pitchFamily="18" charset="-78"/>
                <a:cs typeface="Adobe Arabic" panose="02040503050201020203" pitchFamily="18" charset="-78"/>
              </a:rPr>
              <a:t>Note:</a:t>
            </a:r>
            <a:r>
              <a:rPr lang="en-US" altLang="ar-SA" sz="3600" dirty="0">
                <a:solidFill>
                  <a:schemeClr val="hlink"/>
                </a:solidFill>
                <a:latin typeface="Adobe Arabic" panose="02040503050201020203" pitchFamily="18" charset="-78"/>
                <a:cs typeface="Adobe Arabic" panose="02040503050201020203" pitchFamily="18" charset="-78"/>
              </a:rPr>
              <a:t>  When x, y, and the amplitude values of </a:t>
            </a:r>
            <a:r>
              <a:rPr lang="en-US" altLang="ar-SA" sz="3600" i="1" dirty="0">
                <a:solidFill>
                  <a:schemeClr val="hlink"/>
                </a:solidFill>
                <a:latin typeface="Adobe Arabic" panose="02040503050201020203" pitchFamily="18" charset="-78"/>
                <a:cs typeface="Adobe Arabic" panose="02040503050201020203" pitchFamily="18" charset="-78"/>
              </a:rPr>
              <a:t>f</a:t>
            </a:r>
            <a:r>
              <a:rPr lang="en-US" altLang="ar-SA" sz="3600" dirty="0">
                <a:solidFill>
                  <a:schemeClr val="hlink"/>
                </a:solidFill>
                <a:latin typeface="Adobe Arabic" panose="02040503050201020203" pitchFamily="18" charset="-78"/>
                <a:cs typeface="Adobe Arabic" panose="02040503050201020203" pitchFamily="18" charset="-78"/>
              </a:rPr>
              <a:t> are all finite, discrete quantities, we call the image a digital image</a:t>
            </a:r>
            <a:r>
              <a:rPr lang="en-US" altLang="ar-SA" sz="3600" dirty="0" smtClean="0">
                <a:solidFill>
                  <a:schemeClr val="hlink"/>
                </a:solidFill>
                <a:latin typeface="Adobe Arabic" panose="02040503050201020203" pitchFamily="18" charset="-78"/>
                <a:cs typeface="Adobe Arabic" panose="02040503050201020203" pitchFamily="18" charset="-78"/>
              </a:rPr>
              <a:t>.</a:t>
            </a:r>
          </a:p>
          <a:p>
            <a:pPr algn="l" rtl="0"/>
            <a:endParaRPr lang="en-US" altLang="ar-SA" sz="3600" dirty="0">
              <a:solidFill>
                <a:schemeClr val="hlink"/>
              </a:solidFill>
              <a:latin typeface="Adobe Arabic" panose="02040503050201020203" pitchFamily="18" charset="-78"/>
              <a:cs typeface="Adobe Arabic" panose="02040503050201020203" pitchFamily="18" charset="-78"/>
            </a:endParaRPr>
          </a:p>
          <a:p>
            <a:pPr algn="l" rtl="0"/>
            <a:endParaRPr lang="en-US" altLang="ar-SA" sz="36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40233896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47132" y="351263"/>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Spatial and Gray-Level Resolution</a:t>
            </a: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noAutofit/>
          </a:bodyPr>
          <a:lstStyle/>
          <a:p>
            <a:pPr algn="l" rtl="0">
              <a:lnSpc>
                <a:spcPct val="90000"/>
              </a:lnSpc>
            </a:pPr>
            <a:r>
              <a:rPr lang="en-US" altLang="ar-SA" sz="3200" dirty="0">
                <a:solidFill>
                  <a:schemeClr val="tx1"/>
                </a:solidFill>
                <a:latin typeface="Adobe Arabic" panose="02040503050201020203" pitchFamily="18" charset="-78"/>
                <a:cs typeface="Adobe Arabic" panose="02040503050201020203" pitchFamily="18" charset="-78"/>
              </a:rPr>
              <a:t>Sampling is the principal factor determining the </a:t>
            </a:r>
            <a:r>
              <a:rPr lang="en-US" altLang="ar-SA" sz="3200" i="1" dirty="0">
                <a:solidFill>
                  <a:schemeClr val="tx1"/>
                </a:solidFill>
                <a:latin typeface="Adobe Arabic" panose="02040503050201020203" pitchFamily="18" charset="-78"/>
                <a:cs typeface="Adobe Arabic" panose="02040503050201020203" pitchFamily="18" charset="-78"/>
              </a:rPr>
              <a:t>spatial resolution </a:t>
            </a:r>
            <a:r>
              <a:rPr lang="en-US" altLang="ar-SA" sz="3200" dirty="0">
                <a:solidFill>
                  <a:schemeClr val="tx1"/>
                </a:solidFill>
                <a:latin typeface="Adobe Arabic" panose="02040503050201020203" pitchFamily="18" charset="-78"/>
                <a:cs typeface="Adobe Arabic" panose="02040503050201020203" pitchFamily="18" charset="-78"/>
              </a:rPr>
              <a:t>of an image.</a:t>
            </a:r>
          </a:p>
          <a:p>
            <a:pPr algn="l" rtl="0">
              <a:lnSpc>
                <a:spcPct val="90000"/>
              </a:lnSpc>
            </a:pPr>
            <a:r>
              <a:rPr lang="en-US" altLang="ar-SA" sz="3200" dirty="0">
                <a:solidFill>
                  <a:schemeClr val="tx1"/>
                </a:solidFill>
                <a:latin typeface="Adobe Arabic" panose="02040503050201020203" pitchFamily="18" charset="-78"/>
                <a:cs typeface="Adobe Arabic" panose="02040503050201020203" pitchFamily="18" charset="-78"/>
              </a:rPr>
              <a:t>Spatial resolution is the smallest discernible detail in an image.</a:t>
            </a:r>
          </a:p>
          <a:p>
            <a:pPr algn="l" rtl="0">
              <a:lnSpc>
                <a:spcPct val="90000"/>
              </a:lnSpc>
            </a:pPr>
            <a:r>
              <a:rPr lang="en-US" altLang="ar-SA" sz="3200" dirty="0">
                <a:solidFill>
                  <a:schemeClr val="tx1"/>
                </a:solidFill>
                <a:latin typeface="Adobe Arabic" panose="02040503050201020203" pitchFamily="18" charset="-78"/>
                <a:cs typeface="Adobe Arabic" panose="02040503050201020203" pitchFamily="18" charset="-78"/>
              </a:rPr>
              <a:t>Or, it is simply the smallest number of discernible line pairs per unit distance; for example, 100 line pairs per millimeter.</a:t>
            </a:r>
            <a:endParaRPr lang="ar-EG" altLang="ar-SA" sz="3200" dirty="0">
              <a:solidFill>
                <a:schemeClr val="tx1"/>
              </a:solidFill>
              <a:latin typeface="Adobe Arabic" panose="02040503050201020203" pitchFamily="18" charset="-78"/>
              <a:cs typeface="Adobe Arabic" panose="02040503050201020203" pitchFamily="18" charset="-78"/>
            </a:endParaRPr>
          </a:p>
          <a:p>
            <a:pPr algn="l" rtl="0">
              <a:lnSpc>
                <a:spcPct val="90000"/>
              </a:lnSpc>
            </a:pPr>
            <a:r>
              <a:rPr lang="en-US" altLang="ar-SA" sz="3200" i="1" dirty="0">
                <a:solidFill>
                  <a:schemeClr val="tx1"/>
                </a:solidFill>
                <a:latin typeface="Adobe Arabic" panose="02040503050201020203" pitchFamily="18" charset="-78"/>
                <a:cs typeface="Adobe Arabic" panose="02040503050201020203" pitchFamily="18" charset="-78"/>
              </a:rPr>
              <a:t>Gray-level resolution </a:t>
            </a:r>
            <a:r>
              <a:rPr lang="en-US" altLang="ar-SA" sz="3200" dirty="0">
                <a:solidFill>
                  <a:schemeClr val="tx1"/>
                </a:solidFill>
                <a:latin typeface="Adobe Arabic" panose="02040503050201020203" pitchFamily="18" charset="-78"/>
                <a:cs typeface="Adobe Arabic" panose="02040503050201020203" pitchFamily="18" charset="-78"/>
              </a:rPr>
              <a:t>refers to the smallest discernible change in gray level</a:t>
            </a:r>
            <a:r>
              <a:rPr lang="en-US" altLang="ar-SA" sz="3200" dirty="0" smtClean="0">
                <a:solidFill>
                  <a:schemeClr val="tx1"/>
                </a:solidFill>
                <a:latin typeface="Adobe Arabic" panose="02040503050201020203" pitchFamily="18" charset="-78"/>
                <a:cs typeface="Adobe Arabic" panose="02040503050201020203" pitchFamily="18" charset="-78"/>
              </a:rPr>
              <a:t>.</a:t>
            </a:r>
          </a:p>
          <a:p>
            <a:pPr algn="l" rtl="0">
              <a:lnSpc>
                <a:spcPct val="90000"/>
              </a:lnSpc>
            </a:pPr>
            <a:r>
              <a:rPr lang="ar-SA" altLang="ar-SA" sz="3200" dirty="0">
                <a:solidFill>
                  <a:schemeClr val="tx1"/>
                </a:solidFill>
                <a:latin typeface="Adobe Arabic" panose="02040503050201020203" pitchFamily="18" charset="-78"/>
                <a:cs typeface="Adobe Arabic" panose="02040503050201020203" pitchFamily="18" charset="-78"/>
              </a:rPr>
              <a:t>أصغر تغيير يمكن تمييزه في مستوى الرمادي.</a:t>
            </a:r>
            <a:endParaRPr lang="en-US" altLang="ar-SA" sz="3200" dirty="0">
              <a:solidFill>
                <a:schemeClr val="tx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4052526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altLang="ar-SA" b="1" dirty="0">
                <a:latin typeface="Adobe Arabic" panose="02040503050201020203" pitchFamily="18" charset="-78"/>
                <a:cs typeface="Adobe Arabic" panose="02040503050201020203" pitchFamily="18" charset="-78"/>
              </a:rPr>
              <a:t>Spatial and Gray-Level Resolution</a:t>
            </a:r>
            <a:endParaRPr lang="ar-SA" b="1" dirty="0">
              <a:latin typeface="Adobe Arabic" panose="02040503050201020203" pitchFamily="18" charset="-78"/>
              <a:cs typeface="Adobe Arabic" panose="02040503050201020203" pitchFamily="18" charset="-78"/>
            </a:endParaRP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8358" t="11198" r="11606" b="19292"/>
          <a:stretch>
            <a:fillRect/>
          </a:stretch>
        </p:blipFill>
        <p:spPr bwMode="auto">
          <a:xfrm>
            <a:off x="1371599" y="1326995"/>
            <a:ext cx="10013795" cy="517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89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360449" y="2810107"/>
            <a:ext cx="8664497" cy="1126273"/>
          </a:xfrm>
        </p:spPr>
        <p:txBody>
          <a:bodyPr>
            <a:noAutofit/>
          </a:bodyPr>
          <a:lstStyle/>
          <a:p>
            <a:pPr algn="l" rtl="0"/>
            <a:r>
              <a:rPr lang="en-US" altLang="ar-SA" sz="6000" b="1" dirty="0">
                <a:latin typeface="Adobe Arabic" panose="02040503050201020203" pitchFamily="18" charset="-78"/>
                <a:cs typeface="Adobe Arabic" panose="02040503050201020203" pitchFamily="18" charset="-78"/>
              </a:rPr>
              <a:t>Zooming and Shrinking Images</a:t>
            </a:r>
            <a:endParaRPr lang="ar-SA" sz="60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4049326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r>
              <a:rPr lang="en-US" altLang="ar-SA" sz="6000" b="1" dirty="0">
                <a:latin typeface="Adobe Arabic" panose="02040503050201020203" pitchFamily="18" charset="-78"/>
                <a:cs typeface="Adobe Arabic" panose="02040503050201020203" pitchFamily="18" charset="-78"/>
              </a:rPr>
              <a:t>Zooming and Shrinking Images</a:t>
            </a: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normAutofit/>
          </a:bodyPr>
          <a:lstStyle/>
          <a:p>
            <a:pPr algn="l" rtl="0">
              <a:lnSpc>
                <a:spcPct val="90000"/>
              </a:lnSpc>
            </a:pPr>
            <a:r>
              <a:rPr lang="en-US" altLang="ar-SA" sz="2800" i="1" dirty="0">
                <a:latin typeface="Adobe Arabic" panose="02040503050201020203" pitchFamily="18" charset="-78"/>
                <a:cs typeface="Adobe Arabic" panose="02040503050201020203" pitchFamily="18" charset="-78"/>
              </a:rPr>
              <a:t>Zooming requires two steps: the creation of new pixel locations, and the assignment of gray levels to those new locations.</a:t>
            </a:r>
          </a:p>
          <a:p>
            <a:pPr algn="l" rtl="0">
              <a:lnSpc>
                <a:spcPct val="90000"/>
              </a:lnSpc>
            </a:pPr>
            <a:r>
              <a:rPr lang="en-US" altLang="ar-SA" sz="2800" i="1" dirty="0">
                <a:latin typeface="Adobe Arabic" panose="02040503050201020203" pitchFamily="18" charset="-78"/>
                <a:cs typeface="Adobe Arabic" panose="02040503050201020203" pitchFamily="18" charset="-78"/>
              </a:rPr>
              <a:t>Simple method is Pixel replication. It is used when we want to increase the size of an image an integer number of times (</a:t>
            </a:r>
            <a:r>
              <a:rPr lang="en-US" altLang="ar-SA" sz="2800" i="1" dirty="0" err="1">
                <a:latin typeface="Adobe Arabic" panose="02040503050201020203" pitchFamily="18" charset="-78"/>
                <a:cs typeface="Adobe Arabic" panose="02040503050201020203" pitchFamily="18" charset="-78"/>
              </a:rPr>
              <a:t>Exp</a:t>
            </a:r>
            <a:r>
              <a:rPr lang="en-US" altLang="ar-SA" sz="2800" i="1" dirty="0">
                <a:latin typeface="Adobe Arabic" panose="02040503050201020203" pitchFamily="18" charset="-78"/>
                <a:cs typeface="Adobe Arabic" panose="02040503050201020203" pitchFamily="18" charset="-78"/>
              </a:rPr>
              <a:t> 2,3,..).</a:t>
            </a:r>
          </a:p>
          <a:p>
            <a:pPr algn="l" rtl="0">
              <a:lnSpc>
                <a:spcPct val="90000"/>
              </a:lnSpc>
            </a:pPr>
            <a:r>
              <a:rPr lang="en-US" altLang="ar-SA" sz="2800" i="1" dirty="0">
                <a:latin typeface="Adobe Arabic" panose="02040503050201020203" pitchFamily="18" charset="-78"/>
                <a:cs typeface="Adobe Arabic" panose="02040503050201020203" pitchFamily="18" charset="-78"/>
              </a:rPr>
              <a:t>Pixel interpolation such as nearest neighbor interpolation. It is used when we want to increase the size of an image real number of times (</a:t>
            </a:r>
            <a:r>
              <a:rPr lang="en-US" altLang="ar-SA" sz="2800" i="1" dirty="0" err="1">
                <a:latin typeface="Adobe Arabic" panose="02040503050201020203" pitchFamily="18" charset="-78"/>
                <a:cs typeface="Adobe Arabic" panose="02040503050201020203" pitchFamily="18" charset="-78"/>
              </a:rPr>
              <a:t>Exp</a:t>
            </a:r>
            <a:r>
              <a:rPr lang="en-US" altLang="ar-SA" sz="2800" i="1" dirty="0">
                <a:latin typeface="Adobe Arabic" panose="02040503050201020203" pitchFamily="18" charset="-78"/>
                <a:cs typeface="Adobe Arabic" panose="02040503050201020203" pitchFamily="18" charset="-78"/>
              </a:rPr>
              <a:t> 1.3,2.3,..).</a:t>
            </a:r>
          </a:p>
          <a:p>
            <a:pPr algn="l" rtl="0">
              <a:lnSpc>
                <a:spcPct val="90000"/>
              </a:lnSpc>
            </a:pPr>
            <a:r>
              <a:rPr lang="en-US" altLang="ar-SA" sz="2800" i="1" dirty="0">
                <a:latin typeface="Adobe Arabic" panose="02040503050201020203" pitchFamily="18" charset="-78"/>
                <a:cs typeface="Adobe Arabic" panose="02040503050201020203" pitchFamily="18" charset="-78"/>
              </a:rPr>
              <a:t>bilinear interpolation is another kind of Pixel interpolation and the best.</a:t>
            </a:r>
          </a:p>
          <a:p>
            <a:pPr algn="l" rtl="0">
              <a:lnSpc>
                <a:spcPct val="90000"/>
              </a:lnSpc>
            </a:pPr>
            <a:endParaRPr lang="en-US" altLang="ar-SA" sz="2800" i="1"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9196438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91376" y="423512"/>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Some Relationships Between Pixels</a:t>
            </a: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1371600" y="2285999"/>
            <a:ext cx="7895063" cy="3958683"/>
          </a:xfrm>
        </p:spPr>
        <p:txBody>
          <a:bodyPr>
            <a:noAutofit/>
          </a:bodyPr>
          <a:lstStyle/>
          <a:p>
            <a:pPr algn="l" rtl="0">
              <a:buNone/>
            </a:pPr>
            <a:r>
              <a:rPr lang="en-US" altLang="ar-SA" sz="3200" b="1" dirty="0">
                <a:latin typeface="Adobe Arabic" panose="02040503050201020203" pitchFamily="18" charset="-78"/>
                <a:cs typeface="Adobe Arabic" panose="02040503050201020203" pitchFamily="18" charset="-78"/>
              </a:rPr>
              <a:t>Neighbors of a Pixel :</a:t>
            </a:r>
          </a:p>
          <a:p>
            <a:pPr algn="l" rtl="0"/>
            <a:r>
              <a:rPr lang="en-US" altLang="ar-SA" sz="3200" b="1" dirty="0">
                <a:latin typeface="Adobe Arabic" panose="02040503050201020203" pitchFamily="18" charset="-78"/>
                <a:cs typeface="Adobe Arabic" panose="02040503050201020203" pitchFamily="18" charset="-78"/>
              </a:rPr>
              <a:t> </a:t>
            </a:r>
            <a:r>
              <a:rPr lang="en-US" altLang="ar-SA" sz="3200" dirty="0">
                <a:latin typeface="Adobe Arabic" panose="02040503050201020203" pitchFamily="18" charset="-78"/>
                <a:cs typeface="Adobe Arabic" panose="02040503050201020203" pitchFamily="18" charset="-78"/>
              </a:rPr>
              <a:t>(4-neighbors) of a pixel p at coordinates (x, y) have coordinates : </a:t>
            </a:r>
            <a:r>
              <a:rPr lang="en-US" altLang="ar-SA" sz="2800" dirty="0">
                <a:latin typeface="Adobe Arabic" panose="02040503050201020203" pitchFamily="18" charset="-78"/>
                <a:cs typeface="Adobe Arabic" panose="02040503050201020203" pitchFamily="18" charset="-78"/>
              </a:rPr>
              <a:t>(x+1, y), (x-1, y), (x, y+1), (x, y-1).</a:t>
            </a:r>
          </a:p>
          <a:p>
            <a:pPr algn="l" rtl="0"/>
            <a:r>
              <a:rPr lang="en-US" altLang="ar-SA" sz="2400" dirty="0">
                <a:latin typeface="Adobe Arabic" panose="02040503050201020203" pitchFamily="18" charset="-78"/>
                <a:cs typeface="Adobe Arabic" panose="02040503050201020203" pitchFamily="18" charset="-78"/>
              </a:rPr>
              <a:t>(4-</a:t>
            </a:r>
            <a:r>
              <a:rPr lang="en-US" altLang="ar-SA" sz="3200" i="1" dirty="0">
                <a:latin typeface="Adobe Arabic" panose="02040503050201020203" pitchFamily="18" charset="-78"/>
                <a:cs typeface="Adobe Arabic" panose="02040503050201020203" pitchFamily="18" charset="-78"/>
              </a:rPr>
              <a:t>diagonal </a:t>
            </a:r>
            <a:r>
              <a:rPr lang="en-US" altLang="ar-SA" sz="3200" dirty="0">
                <a:latin typeface="Adobe Arabic" panose="02040503050201020203" pitchFamily="18" charset="-78"/>
                <a:cs typeface="Adobe Arabic" panose="02040503050201020203" pitchFamily="18" charset="-78"/>
              </a:rPr>
              <a:t>neighbors</a:t>
            </a:r>
            <a:r>
              <a:rPr lang="en-US" altLang="ar-SA" sz="2400" dirty="0">
                <a:latin typeface="Adobe Arabic" panose="02040503050201020203" pitchFamily="18" charset="-78"/>
                <a:cs typeface="Adobe Arabic" panose="02040503050201020203" pitchFamily="18" charset="-78"/>
              </a:rPr>
              <a:t>) : </a:t>
            </a:r>
            <a:r>
              <a:rPr lang="en-US" altLang="ar-SA" sz="3200" dirty="0">
                <a:latin typeface="Adobe Arabic" panose="02040503050201020203" pitchFamily="18" charset="-78"/>
                <a:cs typeface="Adobe Arabic" panose="02040503050201020203" pitchFamily="18" charset="-78"/>
              </a:rPr>
              <a:t>have coordinates</a:t>
            </a:r>
          </a:p>
          <a:p>
            <a:pPr algn="ctr" rtl="0">
              <a:buNone/>
            </a:pPr>
            <a:r>
              <a:rPr lang="en-US" altLang="ar-SA" sz="3200" dirty="0">
                <a:latin typeface="Adobe Arabic" panose="02040503050201020203" pitchFamily="18" charset="-78"/>
                <a:cs typeface="Adobe Arabic" panose="02040503050201020203" pitchFamily="18" charset="-78"/>
              </a:rPr>
              <a:t>(x+1, y+1), (x+1, y-1), (x-1, y+1), (x-1, y-1)</a:t>
            </a:r>
          </a:p>
          <a:p>
            <a:pPr algn="l" rtl="0"/>
            <a:r>
              <a:rPr lang="en-US" altLang="ar-SA" sz="3200" dirty="0">
                <a:latin typeface="Adobe Arabic" panose="02040503050201020203" pitchFamily="18" charset="-78"/>
                <a:cs typeface="Adobe Arabic" panose="02040503050201020203" pitchFamily="18" charset="-78"/>
              </a:rPr>
              <a:t>4-diagonal neighbors together with the 4-neighbors, are called the 8-</a:t>
            </a:r>
            <a:r>
              <a:rPr lang="en-US" altLang="ar-SA" sz="3200" i="1" dirty="0">
                <a:latin typeface="Adobe Arabic" panose="02040503050201020203" pitchFamily="18" charset="-78"/>
                <a:cs typeface="Adobe Arabic" panose="02040503050201020203" pitchFamily="18" charset="-78"/>
              </a:rPr>
              <a:t>neighbors </a:t>
            </a:r>
            <a:r>
              <a:rPr lang="en-US" altLang="ar-SA" sz="3200" dirty="0">
                <a:latin typeface="Adobe Arabic" panose="02040503050201020203" pitchFamily="18" charset="-78"/>
                <a:cs typeface="Adobe Arabic" panose="02040503050201020203" pitchFamily="18" charset="-78"/>
              </a:rPr>
              <a:t>of p.</a:t>
            </a:r>
          </a:p>
        </p:txBody>
      </p:sp>
      <p:pic>
        <p:nvPicPr>
          <p:cNvPr id="5" name="صورة 4"/>
          <p:cNvPicPr>
            <a:picLocks noChangeAspect="1"/>
          </p:cNvPicPr>
          <p:nvPr/>
        </p:nvPicPr>
        <p:blipFill>
          <a:blip r:embed="rId3"/>
          <a:stretch>
            <a:fillRect/>
          </a:stretch>
        </p:blipFill>
        <p:spPr>
          <a:xfrm>
            <a:off x="9022613" y="2598233"/>
            <a:ext cx="2867025" cy="2924175"/>
          </a:xfrm>
          <a:prstGeom prst="rect">
            <a:avLst/>
          </a:prstGeom>
        </p:spPr>
      </p:pic>
    </p:spTree>
    <p:extLst>
      <p:ext uri="{BB962C8B-B14F-4D97-AF65-F5344CB8AC3E}">
        <p14:creationId xmlns:p14="http://schemas.microsoft.com/office/powerpoint/2010/main" val="15361629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02527" y="217449"/>
            <a:ext cx="9601200" cy="1211302"/>
          </a:xfrm>
        </p:spPr>
        <p:txBody>
          <a:bodyPr>
            <a:normAutofit/>
          </a:bodyPr>
          <a:lstStyle/>
          <a:p>
            <a:r>
              <a:rPr lang="en-US" altLang="ar-SA" sz="5400" b="1" dirty="0">
                <a:latin typeface="Adobe Arabic" panose="02040503050201020203" pitchFamily="18" charset="-78"/>
                <a:cs typeface="Adobe Arabic" panose="02040503050201020203" pitchFamily="18" charset="-78"/>
              </a:rPr>
              <a:t>Some Relationships Between Pixels</a:t>
            </a:r>
            <a:endParaRPr lang="ar-SA" sz="54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1115122" y="1428751"/>
            <a:ext cx="9188605" cy="2451874"/>
          </a:xfrm>
        </p:spPr>
        <p:txBody>
          <a:bodyPr>
            <a:noAutofit/>
          </a:bodyPr>
          <a:lstStyle/>
          <a:p>
            <a:pPr algn="l" rtl="0"/>
            <a:r>
              <a:rPr lang="en-US" altLang="ar-SA" sz="3200" b="1" dirty="0">
                <a:latin typeface="Adobe Arabic" panose="02040503050201020203" pitchFamily="18" charset="-78"/>
                <a:cs typeface="Adobe Arabic" panose="02040503050201020203" pitchFamily="18" charset="-78"/>
              </a:rPr>
              <a:t>Neighboring Connectivity:</a:t>
            </a:r>
          </a:p>
          <a:p>
            <a:pPr algn="l" rtl="0">
              <a:buNone/>
            </a:pPr>
            <a:r>
              <a:rPr lang="en-US" altLang="ar-SA" sz="3200" dirty="0">
                <a:latin typeface="Adobe Arabic" panose="02040503050201020203" pitchFamily="18" charset="-78"/>
                <a:cs typeface="Adobe Arabic" panose="02040503050201020203" pitchFamily="18" charset="-78"/>
              </a:rPr>
              <a:t>   two pixels are connected if they are neighbors and if their gray levels satisfy a specified criterion of similarity.</a:t>
            </a:r>
            <a:r>
              <a:rPr lang="ar-SA" altLang="ar-SA" sz="3200" dirty="0">
                <a:latin typeface="Adobe Arabic" panose="02040503050201020203" pitchFamily="18" charset="-78"/>
                <a:cs typeface="Adobe Arabic" panose="02040503050201020203" pitchFamily="18" charset="-78"/>
              </a:rPr>
              <a:t>تفي بمعيار محدد</a:t>
            </a:r>
            <a:endParaRPr lang="en-US" altLang="ar-SA" sz="3200" dirty="0">
              <a:latin typeface="Adobe Arabic" panose="02040503050201020203" pitchFamily="18" charset="-78"/>
              <a:cs typeface="Adobe Arabic" panose="02040503050201020203" pitchFamily="18" charset="-78"/>
            </a:endParaRPr>
          </a:p>
          <a:p>
            <a:pPr algn="l" rtl="0"/>
            <a:r>
              <a:rPr lang="en-US" altLang="ar-SA" sz="3200" b="1" dirty="0">
                <a:latin typeface="Adobe Arabic" panose="02040503050201020203" pitchFamily="18" charset="-78"/>
                <a:cs typeface="Adobe Arabic" panose="02040503050201020203" pitchFamily="18" charset="-78"/>
              </a:rPr>
              <a:t>Adjacency</a:t>
            </a:r>
            <a:r>
              <a:rPr lang="ar-EG" altLang="ar-SA" sz="3200" b="1" dirty="0">
                <a:latin typeface="Adobe Arabic" panose="02040503050201020203" pitchFamily="18" charset="-78"/>
                <a:cs typeface="Adobe Arabic" panose="02040503050201020203" pitchFamily="18" charset="-78"/>
              </a:rPr>
              <a:t>:</a:t>
            </a:r>
            <a:r>
              <a:rPr lang="en-US" altLang="ar-SA" sz="3200" b="1" dirty="0">
                <a:latin typeface="Adobe Arabic" panose="02040503050201020203" pitchFamily="18" charset="-78"/>
                <a:cs typeface="Adobe Arabic" panose="02040503050201020203" pitchFamily="18" charset="-78"/>
              </a:rPr>
              <a:t> let V a sub set of [0,L-1]</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40024" t="39345" r="11618" b="47873"/>
          <a:stretch>
            <a:fillRect/>
          </a:stretch>
        </p:blipFill>
        <p:spPr bwMode="auto">
          <a:xfrm>
            <a:off x="1371600" y="3688538"/>
            <a:ext cx="8564137"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l="28346" t="37392" r="23296" b="46854"/>
          <a:stretch>
            <a:fillRect/>
          </a:stretch>
        </p:blipFill>
        <p:spPr bwMode="auto">
          <a:xfrm>
            <a:off x="1371600" y="4720800"/>
            <a:ext cx="8525143" cy="156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6042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46771" y="195147"/>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Some Relationships Between Pixels</a:t>
            </a: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1115122" y="1428751"/>
            <a:ext cx="9612351" cy="4815932"/>
          </a:xfrm>
        </p:spPr>
        <p:txBody>
          <a:bodyPr>
            <a:noAutofit/>
          </a:bodyPr>
          <a:lstStyle/>
          <a:p>
            <a:pPr algn="l" rtl="0">
              <a:defRPr/>
            </a:pPr>
            <a:r>
              <a:rPr lang="en-US" sz="3200" dirty="0">
                <a:latin typeface="Adobe Arabic" panose="02040503050201020203" pitchFamily="18" charset="-78"/>
                <a:cs typeface="Adobe Arabic" panose="02040503050201020203" pitchFamily="18" charset="-78"/>
              </a:rPr>
              <a:t>Adjacency:</a:t>
            </a:r>
          </a:p>
          <a:p>
            <a:pPr algn="l" rtl="0">
              <a:defRPr/>
            </a:pPr>
            <a:endParaRPr lang="en-US" sz="3200" dirty="0">
              <a:latin typeface="Adobe Arabic" panose="02040503050201020203" pitchFamily="18" charset="-78"/>
              <a:cs typeface="Adobe Arabic" panose="02040503050201020203" pitchFamily="18" charset="-78"/>
            </a:endParaRPr>
          </a:p>
          <a:p>
            <a:pPr algn="l" rtl="0">
              <a:defRPr/>
            </a:pPr>
            <a:endParaRPr lang="en-US" sz="3200" dirty="0">
              <a:latin typeface="Adobe Arabic" panose="02040503050201020203" pitchFamily="18" charset="-78"/>
              <a:cs typeface="Adobe Arabic" panose="02040503050201020203" pitchFamily="18" charset="-78"/>
            </a:endParaRPr>
          </a:p>
          <a:p>
            <a:pPr algn="l" rtl="0">
              <a:defRPr/>
            </a:pPr>
            <a:r>
              <a:rPr lang="en-US" sz="3200" dirty="0">
                <a:latin typeface="Adobe Arabic" panose="02040503050201020203" pitchFamily="18" charset="-78"/>
                <a:cs typeface="Adobe Arabic" panose="02040503050201020203" pitchFamily="18" charset="-78"/>
              </a:rPr>
              <a:t>Path : A (</a:t>
            </a:r>
            <a:r>
              <a:rPr lang="en-US" sz="3200" i="1" dirty="0">
                <a:latin typeface="Adobe Arabic" panose="02040503050201020203" pitchFamily="18" charset="-78"/>
                <a:cs typeface="Adobe Arabic" panose="02040503050201020203" pitchFamily="18" charset="-78"/>
              </a:rPr>
              <a:t>digital</a:t>
            </a:r>
            <a:r>
              <a:rPr lang="en-US" sz="3200" dirty="0">
                <a:latin typeface="Adobe Arabic" panose="02040503050201020203" pitchFamily="18" charset="-78"/>
                <a:cs typeface="Adobe Arabic" panose="02040503050201020203" pitchFamily="18" charset="-78"/>
              </a:rPr>
              <a:t>) </a:t>
            </a:r>
            <a:r>
              <a:rPr lang="en-US" sz="3200" i="1" dirty="0">
                <a:latin typeface="Adobe Arabic" panose="02040503050201020203" pitchFamily="18" charset="-78"/>
                <a:cs typeface="Adobe Arabic" panose="02040503050201020203" pitchFamily="18" charset="-78"/>
              </a:rPr>
              <a:t>path </a:t>
            </a:r>
            <a:r>
              <a:rPr lang="en-US" sz="3200" dirty="0">
                <a:latin typeface="Adobe Arabic" panose="02040503050201020203" pitchFamily="18" charset="-78"/>
                <a:cs typeface="Adobe Arabic" panose="02040503050201020203" pitchFamily="18" charset="-78"/>
              </a:rPr>
              <a:t>(or </a:t>
            </a:r>
            <a:r>
              <a:rPr lang="en-US" sz="3200" i="1" dirty="0">
                <a:latin typeface="Adobe Arabic" panose="02040503050201020203" pitchFamily="18" charset="-78"/>
                <a:cs typeface="Adobe Arabic" panose="02040503050201020203" pitchFamily="18" charset="-78"/>
              </a:rPr>
              <a:t>curve</a:t>
            </a:r>
            <a:r>
              <a:rPr lang="en-US" sz="3200" dirty="0">
                <a:latin typeface="Adobe Arabic" panose="02040503050201020203" pitchFamily="18" charset="-78"/>
                <a:cs typeface="Adobe Arabic" panose="02040503050201020203" pitchFamily="18" charset="-78"/>
              </a:rPr>
              <a:t>) from pixel p with coordinates (x, y) to pixel q with coordinates (s, t) is a sequence of distinct pixels with coordinates:</a:t>
            </a:r>
          </a:p>
          <a:p>
            <a:pPr algn="ctr" rtl="0">
              <a:buNone/>
              <a:defRPr/>
            </a:pPr>
            <a:r>
              <a:rPr lang="en-US" sz="3200" dirty="0">
                <a:latin typeface="Adobe Arabic" panose="02040503050201020203" pitchFamily="18" charset="-78"/>
                <a:cs typeface="Adobe Arabic" panose="02040503050201020203" pitchFamily="18" charset="-78"/>
              </a:rPr>
              <a:t>(x</a:t>
            </a:r>
            <a:r>
              <a:rPr lang="en-US" sz="3200" baseline="-25000" dirty="0">
                <a:latin typeface="Adobe Arabic" panose="02040503050201020203" pitchFamily="18" charset="-78"/>
                <a:cs typeface="Adobe Arabic" panose="02040503050201020203" pitchFamily="18" charset="-78"/>
              </a:rPr>
              <a:t>0</a:t>
            </a:r>
            <a:r>
              <a:rPr lang="en-US" sz="3200" dirty="0">
                <a:latin typeface="Adobe Arabic" panose="02040503050201020203" pitchFamily="18" charset="-78"/>
                <a:cs typeface="Adobe Arabic" panose="02040503050201020203" pitchFamily="18" charset="-78"/>
              </a:rPr>
              <a:t> , y</a:t>
            </a:r>
            <a:r>
              <a:rPr lang="en-US" sz="3200" baseline="-25000" dirty="0">
                <a:latin typeface="Adobe Arabic" panose="02040503050201020203" pitchFamily="18" charset="-78"/>
                <a:cs typeface="Adobe Arabic" panose="02040503050201020203" pitchFamily="18" charset="-78"/>
              </a:rPr>
              <a:t>0</a:t>
            </a:r>
            <a:r>
              <a:rPr lang="en-US" sz="3200" dirty="0">
                <a:latin typeface="Adobe Arabic" panose="02040503050201020203" pitchFamily="18" charset="-78"/>
                <a:cs typeface="Adobe Arabic" panose="02040503050201020203" pitchFamily="18" charset="-78"/>
              </a:rPr>
              <a:t>), (x</a:t>
            </a:r>
            <a:r>
              <a:rPr lang="en-US" sz="3200" baseline="-25000" dirty="0">
                <a:latin typeface="Adobe Arabic" panose="02040503050201020203" pitchFamily="18" charset="-78"/>
                <a:cs typeface="Adobe Arabic" panose="02040503050201020203" pitchFamily="18" charset="-78"/>
              </a:rPr>
              <a:t>1</a:t>
            </a:r>
            <a:r>
              <a:rPr lang="en-US" sz="3200" dirty="0">
                <a:latin typeface="Adobe Arabic" panose="02040503050201020203" pitchFamily="18" charset="-78"/>
                <a:cs typeface="Adobe Arabic" panose="02040503050201020203" pitchFamily="18" charset="-78"/>
              </a:rPr>
              <a:t> , y</a:t>
            </a:r>
            <a:r>
              <a:rPr lang="en-US" sz="3200" baseline="-25000" dirty="0">
                <a:latin typeface="Adobe Arabic" panose="02040503050201020203" pitchFamily="18" charset="-78"/>
                <a:cs typeface="Adobe Arabic" panose="02040503050201020203" pitchFamily="18" charset="-78"/>
              </a:rPr>
              <a:t>1</a:t>
            </a:r>
            <a:r>
              <a:rPr lang="en-US" sz="3200" dirty="0">
                <a:latin typeface="Adobe Arabic" panose="02040503050201020203" pitchFamily="18" charset="-78"/>
                <a:cs typeface="Adobe Arabic" panose="02040503050201020203" pitchFamily="18" charset="-78"/>
              </a:rPr>
              <a:t>), … , (</a:t>
            </a:r>
            <a:r>
              <a:rPr lang="en-US" sz="3200" dirty="0" err="1">
                <a:latin typeface="Adobe Arabic" panose="02040503050201020203" pitchFamily="18" charset="-78"/>
                <a:cs typeface="Adobe Arabic" panose="02040503050201020203" pitchFamily="18" charset="-78"/>
              </a:rPr>
              <a:t>x</a:t>
            </a:r>
            <a:r>
              <a:rPr lang="en-US" sz="3200" baseline="-25000" dirty="0" err="1">
                <a:latin typeface="Adobe Arabic" panose="02040503050201020203" pitchFamily="18" charset="-78"/>
                <a:cs typeface="Adobe Arabic" panose="02040503050201020203" pitchFamily="18" charset="-78"/>
              </a:rPr>
              <a:t>n</a:t>
            </a:r>
            <a:r>
              <a:rPr lang="en-US" sz="3200" dirty="0">
                <a:latin typeface="Adobe Arabic" panose="02040503050201020203" pitchFamily="18" charset="-78"/>
                <a:cs typeface="Adobe Arabic" panose="02040503050201020203" pitchFamily="18" charset="-78"/>
              </a:rPr>
              <a:t> , </a:t>
            </a:r>
            <a:r>
              <a:rPr lang="en-US" sz="3200" dirty="0" err="1">
                <a:latin typeface="Adobe Arabic" panose="02040503050201020203" pitchFamily="18" charset="-78"/>
                <a:cs typeface="Adobe Arabic" panose="02040503050201020203" pitchFamily="18" charset="-78"/>
              </a:rPr>
              <a:t>y</a:t>
            </a:r>
            <a:r>
              <a:rPr lang="en-US" sz="3200" baseline="-25000" dirty="0" err="1">
                <a:latin typeface="Adobe Arabic" panose="02040503050201020203" pitchFamily="18" charset="-78"/>
                <a:cs typeface="Adobe Arabic" panose="02040503050201020203" pitchFamily="18" charset="-78"/>
              </a:rPr>
              <a:t>n</a:t>
            </a:r>
            <a:r>
              <a:rPr lang="en-US" sz="3200" dirty="0">
                <a:latin typeface="Adobe Arabic" panose="02040503050201020203" pitchFamily="18" charset="-78"/>
                <a:cs typeface="Adobe Arabic" panose="02040503050201020203" pitchFamily="18" charset="-78"/>
              </a:rPr>
              <a:t>)</a:t>
            </a:r>
          </a:p>
          <a:p>
            <a:pPr algn="l" rtl="0">
              <a:buNone/>
              <a:defRPr/>
            </a:pPr>
            <a:r>
              <a:rPr lang="en-US" sz="3200" dirty="0">
                <a:latin typeface="Adobe Arabic" panose="02040503050201020203" pitchFamily="18" charset="-78"/>
                <a:cs typeface="Adobe Arabic" panose="02040503050201020203" pitchFamily="18" charset="-78"/>
              </a:rPr>
              <a:t>According to one of the adjacency types.</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l="38321" t="58855" r="29988" b="26367"/>
          <a:stretch>
            <a:fillRect/>
          </a:stretch>
        </p:blipFill>
        <p:spPr bwMode="auto">
          <a:xfrm>
            <a:off x="2843213" y="2205038"/>
            <a:ext cx="4105275"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38333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24468" y="94785"/>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Some Relationships Between Pixels</a:t>
            </a: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1115122" y="1428751"/>
            <a:ext cx="9612351" cy="4815932"/>
          </a:xfrm>
        </p:spPr>
        <p:txBody>
          <a:bodyPr>
            <a:noAutofit/>
          </a:bodyPr>
          <a:lstStyle/>
          <a:p>
            <a:pPr algn="l" rtl="0">
              <a:defRPr/>
            </a:pPr>
            <a:r>
              <a:rPr lang="en-US" sz="3200" b="1" dirty="0">
                <a:latin typeface="Adobe Arabic" panose="02040503050201020203" pitchFamily="18" charset="-78"/>
                <a:cs typeface="Adobe Arabic" panose="02040503050201020203" pitchFamily="18" charset="-78"/>
              </a:rPr>
              <a:t>Connectivity in a region</a:t>
            </a:r>
            <a:r>
              <a:rPr lang="en-US" sz="3200" dirty="0">
                <a:latin typeface="Adobe Arabic" panose="02040503050201020203" pitchFamily="18" charset="-78"/>
                <a:cs typeface="Adobe Arabic" panose="02040503050201020203" pitchFamily="18" charset="-78"/>
              </a:rPr>
              <a:t> :</a:t>
            </a:r>
          </a:p>
          <a:p>
            <a:pPr algn="l" rtl="0">
              <a:buNone/>
              <a:defRPr/>
            </a:pPr>
            <a:r>
              <a:rPr lang="en-US" sz="3200" dirty="0">
                <a:latin typeface="Adobe Arabic" panose="02040503050201020203" pitchFamily="18" charset="-78"/>
                <a:cs typeface="Adobe Arabic" panose="02040503050201020203" pitchFamily="18" charset="-78"/>
              </a:rPr>
              <a:t>   Let </a:t>
            </a:r>
            <a:r>
              <a:rPr lang="en-US" sz="3200" i="1" dirty="0">
                <a:latin typeface="Adobe Arabic" panose="02040503050201020203" pitchFamily="18" charset="-78"/>
                <a:cs typeface="Adobe Arabic" panose="02040503050201020203" pitchFamily="18" charset="-78"/>
              </a:rPr>
              <a:t>S </a:t>
            </a:r>
            <a:r>
              <a:rPr lang="en-US" sz="3200" dirty="0">
                <a:latin typeface="Adobe Arabic" panose="02040503050201020203" pitchFamily="18" charset="-78"/>
                <a:cs typeface="Adobe Arabic" panose="02040503050201020203" pitchFamily="18" charset="-78"/>
              </a:rPr>
              <a:t>represent a subset of pixels in an image. Two pixels p and q are said to be </a:t>
            </a:r>
            <a:r>
              <a:rPr lang="en-US" sz="3200" i="1" dirty="0">
                <a:latin typeface="Adobe Arabic" panose="02040503050201020203" pitchFamily="18" charset="-78"/>
                <a:cs typeface="Adobe Arabic" panose="02040503050201020203" pitchFamily="18" charset="-78"/>
              </a:rPr>
              <a:t>connected </a:t>
            </a:r>
            <a:r>
              <a:rPr lang="en-US" sz="3200" dirty="0">
                <a:latin typeface="Adobe Arabic" panose="02040503050201020203" pitchFamily="18" charset="-78"/>
                <a:cs typeface="Adobe Arabic" panose="02040503050201020203" pitchFamily="18" charset="-78"/>
              </a:rPr>
              <a:t>in </a:t>
            </a:r>
            <a:r>
              <a:rPr lang="en-US" sz="3200" i="1" dirty="0">
                <a:latin typeface="Adobe Arabic" panose="02040503050201020203" pitchFamily="18" charset="-78"/>
                <a:cs typeface="Adobe Arabic" panose="02040503050201020203" pitchFamily="18" charset="-78"/>
              </a:rPr>
              <a:t>S </a:t>
            </a:r>
            <a:r>
              <a:rPr lang="en-US" sz="3200" dirty="0">
                <a:latin typeface="Adobe Arabic" panose="02040503050201020203" pitchFamily="18" charset="-78"/>
                <a:cs typeface="Adobe Arabic" panose="02040503050201020203" pitchFamily="18" charset="-78"/>
              </a:rPr>
              <a:t>if there exists a path between them consisting entirely of pixels.</a:t>
            </a:r>
          </a:p>
          <a:p>
            <a:pPr algn="l" rtl="0">
              <a:defRPr/>
            </a:pPr>
            <a:r>
              <a:rPr lang="en-US" sz="3200" b="1" dirty="0">
                <a:latin typeface="Adobe Arabic" panose="02040503050201020203" pitchFamily="18" charset="-78"/>
                <a:cs typeface="Adobe Arabic" panose="02040503050201020203" pitchFamily="18" charset="-78"/>
              </a:rPr>
              <a:t>Connected Set</a:t>
            </a:r>
            <a:r>
              <a:rPr lang="en-US" sz="3200" dirty="0">
                <a:latin typeface="Adobe Arabic" panose="02040503050201020203" pitchFamily="18" charset="-78"/>
                <a:cs typeface="Adobe Arabic" panose="02040503050201020203" pitchFamily="18" charset="-78"/>
              </a:rPr>
              <a:t>:</a:t>
            </a:r>
          </a:p>
          <a:p>
            <a:pPr algn="l" rtl="0">
              <a:buNone/>
              <a:defRPr/>
            </a:pPr>
            <a:r>
              <a:rPr lang="en-US" sz="3200" dirty="0">
                <a:latin typeface="Adobe Arabic" panose="02040503050201020203" pitchFamily="18" charset="-78"/>
                <a:cs typeface="Adobe Arabic" panose="02040503050201020203" pitchFamily="18" charset="-78"/>
              </a:rPr>
              <a:t>   For any pixel p in </a:t>
            </a:r>
            <a:r>
              <a:rPr lang="en-US" sz="3200" i="1" dirty="0">
                <a:latin typeface="Adobe Arabic" panose="02040503050201020203" pitchFamily="18" charset="-78"/>
                <a:cs typeface="Adobe Arabic" panose="02040503050201020203" pitchFamily="18" charset="-78"/>
              </a:rPr>
              <a:t>S</a:t>
            </a:r>
            <a:r>
              <a:rPr lang="en-US" sz="3200" dirty="0">
                <a:latin typeface="Adobe Arabic" panose="02040503050201020203" pitchFamily="18" charset="-78"/>
                <a:cs typeface="Adobe Arabic" panose="02040503050201020203" pitchFamily="18" charset="-78"/>
              </a:rPr>
              <a:t>, the </a:t>
            </a:r>
            <a:r>
              <a:rPr lang="en-US" sz="3200" i="1" dirty="0">
                <a:latin typeface="Adobe Arabic" panose="02040503050201020203" pitchFamily="18" charset="-78"/>
                <a:cs typeface="Adobe Arabic" panose="02040503050201020203" pitchFamily="18" charset="-78"/>
              </a:rPr>
              <a:t>set </a:t>
            </a:r>
            <a:r>
              <a:rPr lang="en-US" sz="3200" dirty="0">
                <a:latin typeface="Adobe Arabic" panose="02040503050201020203" pitchFamily="18" charset="-78"/>
                <a:cs typeface="Adobe Arabic" panose="02040503050201020203" pitchFamily="18" charset="-78"/>
              </a:rPr>
              <a:t>of pixels that are connected to it in </a:t>
            </a:r>
            <a:r>
              <a:rPr lang="en-US" sz="3200" i="1" dirty="0">
                <a:latin typeface="Adobe Arabic" panose="02040503050201020203" pitchFamily="18" charset="-78"/>
                <a:cs typeface="Adobe Arabic" panose="02040503050201020203" pitchFamily="18" charset="-78"/>
              </a:rPr>
              <a:t>S </a:t>
            </a:r>
            <a:r>
              <a:rPr lang="en-US" sz="3200" dirty="0">
                <a:latin typeface="Adobe Arabic" panose="02040503050201020203" pitchFamily="18" charset="-78"/>
                <a:cs typeface="Adobe Arabic" panose="02040503050201020203" pitchFamily="18" charset="-78"/>
              </a:rPr>
              <a:t>is called a </a:t>
            </a:r>
            <a:r>
              <a:rPr lang="en-US" sz="3200" i="1" dirty="0">
                <a:latin typeface="Adobe Arabic" panose="02040503050201020203" pitchFamily="18" charset="-78"/>
                <a:cs typeface="Adobe Arabic" panose="02040503050201020203" pitchFamily="18" charset="-78"/>
              </a:rPr>
              <a:t>connected component</a:t>
            </a:r>
            <a:r>
              <a:rPr lang="en-US" sz="3200" dirty="0">
                <a:latin typeface="Adobe Arabic" panose="02040503050201020203" pitchFamily="18" charset="-78"/>
                <a:cs typeface="Adobe Arabic" panose="02040503050201020203" pitchFamily="18" charset="-78"/>
              </a:rPr>
              <a:t>. If it only has one connected component, then set </a:t>
            </a:r>
            <a:r>
              <a:rPr lang="en-US" sz="3200" i="1" dirty="0">
                <a:latin typeface="Adobe Arabic" panose="02040503050201020203" pitchFamily="18" charset="-78"/>
                <a:cs typeface="Adobe Arabic" panose="02040503050201020203" pitchFamily="18" charset="-78"/>
              </a:rPr>
              <a:t>S </a:t>
            </a:r>
            <a:r>
              <a:rPr lang="en-US" sz="3200" dirty="0">
                <a:latin typeface="Adobe Arabic" panose="02040503050201020203" pitchFamily="18" charset="-78"/>
                <a:cs typeface="Adobe Arabic" panose="02040503050201020203" pitchFamily="18" charset="-78"/>
              </a:rPr>
              <a:t>is called a </a:t>
            </a:r>
            <a:r>
              <a:rPr lang="en-US" sz="3200" i="1" dirty="0">
                <a:latin typeface="Adobe Arabic" panose="02040503050201020203" pitchFamily="18" charset="-78"/>
                <a:cs typeface="Adobe Arabic" panose="02040503050201020203" pitchFamily="18" charset="-78"/>
              </a:rPr>
              <a:t>connected set</a:t>
            </a:r>
            <a:endParaRPr lang="en-US" sz="32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0765242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58282" y="328961"/>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Some Relationships Between Pixels</a:t>
            </a:r>
            <a:endParaRPr lang="ar-SA" sz="6000" dirty="0"/>
          </a:p>
        </p:txBody>
      </p:sp>
      <p:sp>
        <p:nvSpPr>
          <p:cNvPr id="3" name="عنصر نائب للمحتوى 2"/>
          <p:cNvSpPr>
            <a:spLocks noGrp="1"/>
          </p:cNvSpPr>
          <p:nvPr>
            <p:ph idx="1"/>
          </p:nvPr>
        </p:nvSpPr>
        <p:spPr/>
        <p:txBody>
          <a:bodyPr>
            <a:noAutofit/>
          </a:bodyPr>
          <a:lstStyle/>
          <a:p>
            <a:pPr algn="l" rtl="0">
              <a:lnSpc>
                <a:spcPct val="90000"/>
              </a:lnSpc>
              <a:defRPr/>
            </a:pPr>
            <a:r>
              <a:rPr lang="en-US" sz="3200" b="1" dirty="0">
                <a:latin typeface="Adobe Arabic" panose="02040503050201020203" pitchFamily="18" charset="-78"/>
                <a:cs typeface="Adobe Arabic" panose="02040503050201020203" pitchFamily="18" charset="-78"/>
              </a:rPr>
              <a:t>Region</a:t>
            </a:r>
            <a:r>
              <a:rPr lang="en-US" sz="3200" dirty="0">
                <a:latin typeface="Adobe Arabic" panose="02040503050201020203" pitchFamily="18" charset="-78"/>
                <a:cs typeface="Adobe Arabic" panose="02040503050201020203" pitchFamily="18" charset="-78"/>
              </a:rPr>
              <a:t>:</a:t>
            </a:r>
          </a:p>
          <a:p>
            <a:pPr algn="l" rtl="0">
              <a:lnSpc>
                <a:spcPct val="90000"/>
              </a:lnSpc>
              <a:buNone/>
              <a:defRPr/>
            </a:pPr>
            <a:r>
              <a:rPr lang="en-US" sz="3200" dirty="0">
                <a:latin typeface="Adobe Arabic" panose="02040503050201020203" pitchFamily="18" charset="-78"/>
                <a:cs typeface="Adobe Arabic" panose="02040503050201020203" pitchFamily="18" charset="-78"/>
              </a:rPr>
              <a:t>   Let </a:t>
            </a:r>
            <a:r>
              <a:rPr lang="en-US" sz="3200" i="1" dirty="0">
                <a:latin typeface="Adobe Arabic" panose="02040503050201020203" pitchFamily="18" charset="-78"/>
                <a:cs typeface="Adobe Arabic" panose="02040503050201020203" pitchFamily="18" charset="-78"/>
              </a:rPr>
              <a:t>R </a:t>
            </a:r>
            <a:r>
              <a:rPr lang="en-US" sz="3200" dirty="0">
                <a:latin typeface="Adobe Arabic" panose="02040503050201020203" pitchFamily="18" charset="-78"/>
                <a:cs typeface="Adobe Arabic" panose="02040503050201020203" pitchFamily="18" charset="-78"/>
              </a:rPr>
              <a:t>be a subset of pixels in an image. We call </a:t>
            </a:r>
            <a:r>
              <a:rPr lang="en-US" sz="3200" i="1" dirty="0">
                <a:latin typeface="Adobe Arabic" panose="02040503050201020203" pitchFamily="18" charset="-78"/>
                <a:cs typeface="Adobe Arabic" panose="02040503050201020203" pitchFamily="18" charset="-78"/>
              </a:rPr>
              <a:t>R </a:t>
            </a:r>
            <a:r>
              <a:rPr lang="en-US" sz="3200" dirty="0">
                <a:latin typeface="Adobe Arabic" panose="02040503050201020203" pitchFamily="18" charset="-78"/>
                <a:cs typeface="Adobe Arabic" panose="02040503050201020203" pitchFamily="18" charset="-78"/>
              </a:rPr>
              <a:t>a </a:t>
            </a:r>
            <a:r>
              <a:rPr lang="en-US" sz="3200" i="1" dirty="0">
                <a:latin typeface="Adobe Arabic" panose="02040503050201020203" pitchFamily="18" charset="-78"/>
                <a:cs typeface="Adobe Arabic" panose="02040503050201020203" pitchFamily="18" charset="-78"/>
              </a:rPr>
              <a:t>region </a:t>
            </a:r>
            <a:r>
              <a:rPr lang="en-US" sz="3200" dirty="0">
                <a:latin typeface="Adobe Arabic" panose="02040503050201020203" pitchFamily="18" charset="-78"/>
                <a:cs typeface="Adobe Arabic" panose="02040503050201020203" pitchFamily="18" charset="-78"/>
              </a:rPr>
              <a:t>of the image if </a:t>
            </a:r>
            <a:r>
              <a:rPr lang="en-US" sz="3200" i="1" dirty="0">
                <a:latin typeface="Adobe Arabic" panose="02040503050201020203" pitchFamily="18" charset="-78"/>
                <a:cs typeface="Adobe Arabic" panose="02040503050201020203" pitchFamily="18" charset="-78"/>
              </a:rPr>
              <a:t>R </a:t>
            </a:r>
            <a:r>
              <a:rPr lang="en-US" sz="3200" dirty="0">
                <a:latin typeface="Adobe Arabic" panose="02040503050201020203" pitchFamily="18" charset="-78"/>
                <a:cs typeface="Adobe Arabic" panose="02040503050201020203" pitchFamily="18" charset="-78"/>
              </a:rPr>
              <a:t>is a connected set.</a:t>
            </a:r>
          </a:p>
          <a:p>
            <a:pPr algn="l" rtl="0">
              <a:lnSpc>
                <a:spcPct val="90000"/>
              </a:lnSpc>
              <a:buNone/>
              <a:defRPr/>
            </a:pPr>
            <a:endParaRPr lang="en-US" sz="1600" dirty="0">
              <a:latin typeface="Adobe Arabic" panose="02040503050201020203" pitchFamily="18" charset="-78"/>
              <a:cs typeface="Adobe Arabic" panose="02040503050201020203" pitchFamily="18" charset="-78"/>
            </a:endParaRPr>
          </a:p>
          <a:p>
            <a:pPr algn="l" rtl="0">
              <a:lnSpc>
                <a:spcPct val="90000"/>
              </a:lnSpc>
              <a:defRPr/>
            </a:pPr>
            <a:r>
              <a:rPr lang="en-US" sz="3200" b="1" dirty="0">
                <a:latin typeface="Adobe Arabic" panose="02040503050201020203" pitchFamily="18" charset="-78"/>
                <a:cs typeface="Adobe Arabic" panose="02040503050201020203" pitchFamily="18" charset="-78"/>
              </a:rPr>
              <a:t>Boundary </a:t>
            </a:r>
            <a:r>
              <a:rPr lang="en-US" sz="3200" dirty="0">
                <a:latin typeface="Adobe Arabic" panose="02040503050201020203" pitchFamily="18" charset="-78"/>
                <a:cs typeface="Adobe Arabic" panose="02040503050201020203" pitchFamily="18" charset="-78"/>
              </a:rPr>
              <a:t>(also called </a:t>
            </a:r>
            <a:r>
              <a:rPr lang="en-US" sz="3200" i="1" dirty="0">
                <a:latin typeface="Adobe Arabic" panose="02040503050201020203" pitchFamily="18" charset="-78"/>
                <a:cs typeface="Adobe Arabic" panose="02040503050201020203" pitchFamily="18" charset="-78"/>
              </a:rPr>
              <a:t>border </a:t>
            </a:r>
            <a:r>
              <a:rPr lang="en-US" sz="3200" dirty="0">
                <a:latin typeface="Adobe Arabic" panose="02040503050201020203" pitchFamily="18" charset="-78"/>
                <a:cs typeface="Adobe Arabic" panose="02040503050201020203" pitchFamily="18" charset="-78"/>
              </a:rPr>
              <a:t>or </a:t>
            </a:r>
            <a:r>
              <a:rPr lang="en-US" sz="3200" i="1" dirty="0">
                <a:latin typeface="Adobe Arabic" panose="02040503050201020203" pitchFamily="18" charset="-78"/>
                <a:cs typeface="Adobe Arabic" panose="02040503050201020203" pitchFamily="18" charset="-78"/>
              </a:rPr>
              <a:t>contour</a:t>
            </a:r>
            <a:r>
              <a:rPr lang="en-US" sz="3200" dirty="0">
                <a:latin typeface="Adobe Arabic" panose="02040503050201020203" pitchFamily="18" charset="-78"/>
                <a:cs typeface="Adobe Arabic" panose="02040503050201020203" pitchFamily="18" charset="-78"/>
              </a:rPr>
              <a:t>):</a:t>
            </a:r>
          </a:p>
          <a:p>
            <a:pPr algn="l" rtl="0">
              <a:lnSpc>
                <a:spcPct val="90000"/>
              </a:lnSpc>
              <a:buNone/>
              <a:defRPr/>
            </a:pPr>
            <a:r>
              <a:rPr lang="en-US" sz="3200" dirty="0">
                <a:latin typeface="Adobe Arabic" panose="02040503050201020203" pitchFamily="18" charset="-78"/>
                <a:cs typeface="Adobe Arabic" panose="02040503050201020203" pitchFamily="18" charset="-78"/>
              </a:rPr>
              <a:t>  A boundary of a region </a:t>
            </a:r>
            <a:r>
              <a:rPr lang="en-US" sz="3200" i="1" dirty="0">
                <a:latin typeface="Adobe Arabic" panose="02040503050201020203" pitchFamily="18" charset="-78"/>
                <a:cs typeface="Adobe Arabic" panose="02040503050201020203" pitchFamily="18" charset="-78"/>
              </a:rPr>
              <a:t>R </a:t>
            </a:r>
            <a:r>
              <a:rPr lang="en-US" sz="3200" dirty="0">
                <a:latin typeface="Adobe Arabic" panose="02040503050201020203" pitchFamily="18" charset="-78"/>
                <a:cs typeface="Adobe Arabic" panose="02040503050201020203" pitchFamily="18" charset="-78"/>
              </a:rPr>
              <a:t>is the set of pixels in the region that have one or more neighbors that are not in </a:t>
            </a:r>
            <a:r>
              <a:rPr lang="en-US" sz="3200" i="1" dirty="0">
                <a:latin typeface="Adobe Arabic" panose="02040503050201020203" pitchFamily="18" charset="-78"/>
                <a:cs typeface="Adobe Arabic" panose="02040503050201020203" pitchFamily="18" charset="-78"/>
              </a:rPr>
              <a:t>R</a:t>
            </a:r>
            <a:r>
              <a:rPr lang="en-US" sz="3200" dirty="0">
                <a:latin typeface="Adobe Arabic" panose="02040503050201020203" pitchFamily="18" charset="-78"/>
                <a:cs typeface="Adobe Arabic" panose="02040503050201020203" pitchFamily="18" charset="-78"/>
              </a:rPr>
              <a:t>.</a:t>
            </a:r>
          </a:p>
          <a:p>
            <a:pPr algn="l" rtl="0">
              <a:lnSpc>
                <a:spcPct val="90000"/>
              </a:lnSpc>
              <a:defRPr/>
            </a:pPr>
            <a:r>
              <a:rPr lang="en-US" sz="3200" b="1" dirty="0">
                <a:latin typeface="Adobe Arabic" panose="02040503050201020203" pitchFamily="18" charset="-78"/>
                <a:cs typeface="Adobe Arabic" panose="02040503050201020203" pitchFamily="18" charset="-78"/>
              </a:rPr>
              <a:t>Edge</a:t>
            </a:r>
            <a:r>
              <a:rPr lang="en-US" sz="3200" dirty="0">
                <a:latin typeface="Adobe Arabic" panose="02040503050201020203" pitchFamily="18" charset="-78"/>
                <a:cs typeface="Adobe Arabic" panose="02040503050201020203" pitchFamily="18" charset="-78"/>
              </a:rPr>
              <a:t>: is not closed path.</a:t>
            </a:r>
            <a:endParaRPr lang="en-US" sz="3200" i="1"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7911695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80224" y="177071"/>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Distance Measures</a:t>
            </a:r>
            <a:endParaRPr lang="ar-SA" sz="6000" b="1" dirty="0">
              <a:latin typeface="Adobe Arabic" panose="02040503050201020203" pitchFamily="18" charset="-78"/>
              <a:cs typeface="Adobe Arabic" panose="02040503050201020203" pitchFamily="18" charset="-78"/>
            </a:endParaRP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8922" t="22614" r="11606" b="33095"/>
          <a:stretch>
            <a:fillRect/>
          </a:stretch>
        </p:blipFill>
        <p:spPr bwMode="auto">
          <a:xfrm>
            <a:off x="994532" y="1832446"/>
            <a:ext cx="10078629" cy="3007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صورة 4"/>
          <p:cNvPicPr>
            <a:picLocks noChangeAspect="1"/>
          </p:cNvPicPr>
          <p:nvPr/>
        </p:nvPicPr>
        <p:blipFill>
          <a:blip r:embed="rId3"/>
          <a:stretch>
            <a:fillRect/>
          </a:stretch>
        </p:blipFill>
        <p:spPr>
          <a:xfrm>
            <a:off x="994532" y="5009104"/>
            <a:ext cx="9829433" cy="1068311"/>
          </a:xfrm>
          <a:prstGeom prst="rect">
            <a:avLst/>
          </a:prstGeom>
        </p:spPr>
      </p:pic>
    </p:spTree>
    <p:extLst>
      <p:ext uri="{BB962C8B-B14F-4D97-AF65-F5344CB8AC3E}">
        <p14:creationId xmlns:p14="http://schemas.microsoft.com/office/powerpoint/2010/main" val="24308718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371600" y="685800"/>
            <a:ext cx="9601200" cy="987552"/>
          </a:xfrm>
        </p:spPr>
        <p:txBody>
          <a:bodyPr>
            <a:normAutofit/>
          </a:bodyPr>
          <a:lstStyle/>
          <a:p>
            <a:r>
              <a:rPr lang="en-US" altLang="ar-SA" sz="4800" b="1" dirty="0">
                <a:latin typeface="Adobe Arabic" panose="02040503050201020203" pitchFamily="18" charset="-78"/>
                <a:cs typeface="Adobe Arabic" panose="02040503050201020203" pitchFamily="18" charset="-78"/>
              </a:rPr>
              <a:t>What Is A digital Image ?</a:t>
            </a:r>
            <a:endParaRPr lang="ar-SA" sz="48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1161288" y="1673352"/>
            <a:ext cx="6620256" cy="4160520"/>
          </a:xfrm>
        </p:spPr>
        <p:txBody>
          <a:bodyPr>
            <a:normAutofit/>
          </a:bodyPr>
          <a:lstStyle/>
          <a:p>
            <a:pPr algn="l" rtl="0"/>
            <a:r>
              <a:rPr lang="en-US" altLang="ar-SA" sz="3600" dirty="0">
                <a:latin typeface="Adobe Arabic" panose="02040503050201020203" pitchFamily="18" charset="-78"/>
                <a:cs typeface="Adobe Arabic" panose="02040503050201020203" pitchFamily="18" charset="-78"/>
              </a:rPr>
              <a:t>A digital image is a two-dimensional matrix, f(M,N), where the value at the location (</a:t>
            </a:r>
            <a:r>
              <a:rPr lang="en-US" altLang="ar-SA" sz="3600" dirty="0" err="1">
                <a:latin typeface="Adobe Arabic" panose="02040503050201020203" pitchFamily="18" charset="-78"/>
                <a:cs typeface="Adobe Arabic" panose="02040503050201020203" pitchFamily="18" charset="-78"/>
              </a:rPr>
              <a:t>x,y</a:t>
            </a:r>
            <a:r>
              <a:rPr lang="en-US" altLang="ar-SA" sz="3600" dirty="0">
                <a:latin typeface="Adobe Arabic" panose="02040503050201020203" pitchFamily="18" charset="-78"/>
                <a:cs typeface="Adobe Arabic" panose="02040503050201020203" pitchFamily="18" charset="-78"/>
              </a:rPr>
              <a:t>) is called the intensity or gray level of the image at the point (</a:t>
            </a:r>
            <a:r>
              <a:rPr lang="en-US" altLang="ar-SA" sz="3600" dirty="0" err="1">
                <a:latin typeface="Adobe Arabic" panose="02040503050201020203" pitchFamily="18" charset="-78"/>
                <a:cs typeface="Adobe Arabic" panose="02040503050201020203" pitchFamily="18" charset="-78"/>
              </a:rPr>
              <a:t>x,y</a:t>
            </a:r>
            <a:r>
              <a:rPr lang="en-US" altLang="ar-SA" sz="3600" dirty="0">
                <a:latin typeface="Adobe Arabic" panose="02040503050201020203" pitchFamily="18" charset="-78"/>
                <a:cs typeface="Adobe Arabic" panose="02040503050201020203" pitchFamily="18" charset="-78"/>
              </a:rPr>
              <a:t>).</a:t>
            </a:r>
          </a:p>
          <a:p>
            <a:pPr algn="l" rtl="0"/>
            <a:r>
              <a:rPr lang="en-US" altLang="ar-SA" sz="3600" dirty="0">
                <a:latin typeface="Adobe Arabic" panose="02040503050201020203" pitchFamily="18" charset="-78"/>
                <a:cs typeface="Adobe Arabic" panose="02040503050201020203" pitchFamily="18" charset="-78"/>
              </a:rPr>
              <a:t>So, the digital image is composed of a finite number of elements, each of which has a particular location and value.</a:t>
            </a: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l="39461" t="22614" r="34412" b="32118"/>
          <a:stretch>
            <a:fillRect/>
          </a:stretch>
        </p:blipFill>
        <p:spPr bwMode="auto">
          <a:xfrm>
            <a:off x="7607809" y="1812079"/>
            <a:ext cx="4292156" cy="3014386"/>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7607809" y="4972769"/>
            <a:ext cx="4176713" cy="1563688"/>
          </a:xfrm>
          <a:prstGeom prst="rect">
            <a:avLst/>
          </a:prstGeom>
          <a:solidFill>
            <a:schemeClr val="bg2"/>
          </a:solidFill>
          <a:ln w="9525">
            <a:solidFill>
              <a:schemeClr val="tx1"/>
            </a:solidFill>
            <a:miter lim="800000"/>
            <a:headEnd/>
            <a:tailEnd/>
          </a:ln>
          <a:effectLst/>
        </p:spPr>
        <p:txBody>
          <a:bodyPr>
            <a:spAutoFit/>
          </a:bodyPr>
          <a:lstStyle>
            <a:lvl1pPr algn="r" rtl="1">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lgn="r" rtl="1">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lgn="r" rtl="1">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lgn="r" rtl="1">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l" rtl="0" eaLnBrk="1" hangingPunct="1">
              <a:spcBef>
                <a:spcPct val="50000"/>
              </a:spcBef>
              <a:buClrTx/>
              <a:buSzTx/>
              <a:buFontTx/>
              <a:buNone/>
            </a:pPr>
            <a:r>
              <a:rPr lang="en-US" altLang="ar-SA" dirty="0"/>
              <a:t>The digital image elements are referred to </a:t>
            </a:r>
            <a:r>
              <a:rPr lang="en-US" altLang="ar-SA" i="1" dirty="0" err="1"/>
              <a:t>pels</a:t>
            </a:r>
            <a:r>
              <a:rPr lang="en-US" altLang="ar-SA" dirty="0"/>
              <a:t>, and </a:t>
            </a:r>
            <a:r>
              <a:rPr lang="en-US" altLang="ar-SA" i="1" dirty="0"/>
              <a:t>pixel</a:t>
            </a:r>
          </a:p>
        </p:txBody>
      </p:sp>
    </p:spTree>
    <p:extLst>
      <p:ext uri="{BB962C8B-B14F-4D97-AF65-F5344CB8AC3E}">
        <p14:creationId xmlns:p14="http://schemas.microsoft.com/office/powerpoint/2010/main" val="14940088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14039" y="317809"/>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Image Operations on a Pixel Basis</a:t>
            </a: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normAutofit/>
          </a:bodyPr>
          <a:lstStyle/>
          <a:p>
            <a:pPr algn="l" rtl="0"/>
            <a:r>
              <a:rPr lang="en-US" altLang="ar-SA" sz="3200" dirty="0">
                <a:latin typeface="Adobe Arabic" panose="02040503050201020203" pitchFamily="18" charset="-78"/>
                <a:cs typeface="Adobe Arabic" panose="02040503050201020203" pitchFamily="18" charset="-78"/>
              </a:rPr>
              <a:t>Division, addition, subtraction, …</a:t>
            </a:r>
          </a:p>
          <a:p>
            <a:pPr algn="l" rtl="0"/>
            <a:r>
              <a:rPr lang="en-US" altLang="ar-SA" sz="3200" dirty="0">
                <a:latin typeface="Adobe Arabic" panose="02040503050201020203" pitchFamily="18" charset="-78"/>
                <a:cs typeface="Adobe Arabic" panose="02040503050201020203" pitchFamily="18" charset="-78"/>
              </a:rPr>
              <a:t>arithmetic and logic operations are similarly defined between corresponding pixels in the images involved.</a:t>
            </a:r>
          </a:p>
        </p:txBody>
      </p:sp>
    </p:spTree>
    <p:extLst>
      <p:ext uri="{BB962C8B-B14F-4D97-AF65-F5344CB8AC3E}">
        <p14:creationId xmlns:p14="http://schemas.microsoft.com/office/powerpoint/2010/main" val="7433038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80224" y="239745"/>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Image Operations on a Pixel Basis</a:t>
            </a:r>
            <a:endParaRPr lang="ar-SA" sz="6000" b="1" dirty="0">
              <a:latin typeface="Adobe Arabic" panose="02040503050201020203" pitchFamily="18" charset="-78"/>
              <a:cs typeface="Adobe Arabic" panose="02040503050201020203" pitchFamily="18" charset="-78"/>
            </a:endParaRPr>
          </a:p>
        </p:txBody>
      </p:sp>
      <p:pic>
        <p:nvPicPr>
          <p:cNvPr id="4" name="صورة 3"/>
          <p:cNvPicPr>
            <a:picLocks noChangeAspect="1"/>
          </p:cNvPicPr>
          <p:nvPr/>
        </p:nvPicPr>
        <p:blipFill>
          <a:blip r:embed="rId2"/>
          <a:stretch>
            <a:fillRect/>
          </a:stretch>
        </p:blipFill>
        <p:spPr>
          <a:xfrm>
            <a:off x="1052907" y="1725645"/>
            <a:ext cx="10566664" cy="2221888"/>
          </a:xfrm>
          <a:prstGeom prst="rect">
            <a:avLst/>
          </a:prstGeom>
        </p:spPr>
      </p:pic>
      <p:pic>
        <p:nvPicPr>
          <p:cNvPr id="5" name="صورة 4"/>
          <p:cNvPicPr>
            <a:picLocks noChangeAspect="1"/>
          </p:cNvPicPr>
          <p:nvPr/>
        </p:nvPicPr>
        <p:blipFill>
          <a:blip r:embed="rId3"/>
          <a:stretch>
            <a:fillRect/>
          </a:stretch>
        </p:blipFill>
        <p:spPr>
          <a:xfrm>
            <a:off x="1052907" y="4171394"/>
            <a:ext cx="10566664" cy="2011073"/>
          </a:xfrm>
          <a:prstGeom prst="rect">
            <a:avLst/>
          </a:prstGeom>
        </p:spPr>
      </p:pic>
    </p:spTree>
    <p:extLst>
      <p:ext uri="{BB962C8B-B14F-4D97-AF65-F5344CB8AC3E}">
        <p14:creationId xmlns:p14="http://schemas.microsoft.com/office/powerpoint/2010/main" val="138877800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80224" y="127815"/>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Image Operations on a Pixel Basis</a:t>
            </a:r>
            <a:endParaRPr lang="ar-SA" sz="6000" b="1" dirty="0">
              <a:latin typeface="Adobe Arabic" panose="02040503050201020203" pitchFamily="18" charset="-78"/>
              <a:cs typeface="Adobe Arabic" panose="02040503050201020203" pitchFamily="18" charset="-78"/>
            </a:endParaRPr>
          </a:p>
        </p:txBody>
      </p:sp>
      <p:pic>
        <p:nvPicPr>
          <p:cNvPr id="4" name="صورة 3"/>
          <p:cNvPicPr>
            <a:picLocks noChangeAspect="1"/>
          </p:cNvPicPr>
          <p:nvPr/>
        </p:nvPicPr>
        <p:blipFill>
          <a:blip r:embed="rId2"/>
          <a:stretch>
            <a:fillRect/>
          </a:stretch>
        </p:blipFill>
        <p:spPr>
          <a:xfrm>
            <a:off x="1052907" y="1725645"/>
            <a:ext cx="10566664" cy="2221888"/>
          </a:xfrm>
          <a:prstGeom prst="rect">
            <a:avLst/>
          </a:prstGeom>
        </p:spPr>
      </p:pic>
      <p:pic>
        <p:nvPicPr>
          <p:cNvPr id="5" name="صورة 4"/>
          <p:cNvPicPr>
            <a:picLocks noChangeAspect="1"/>
          </p:cNvPicPr>
          <p:nvPr/>
        </p:nvPicPr>
        <p:blipFill>
          <a:blip r:embed="rId3"/>
          <a:stretch>
            <a:fillRect/>
          </a:stretch>
        </p:blipFill>
        <p:spPr>
          <a:xfrm>
            <a:off x="1052907" y="4171394"/>
            <a:ext cx="10566664" cy="2011073"/>
          </a:xfrm>
          <a:prstGeom prst="rect">
            <a:avLst/>
          </a:prstGeom>
        </p:spPr>
      </p:pic>
    </p:spTree>
    <p:extLst>
      <p:ext uri="{BB962C8B-B14F-4D97-AF65-F5344CB8AC3E}">
        <p14:creationId xmlns:p14="http://schemas.microsoft.com/office/powerpoint/2010/main" val="23006396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46770" y="387505"/>
            <a:ext cx="9601200" cy="1485900"/>
          </a:xfrm>
        </p:spPr>
        <p:txBody>
          <a:bodyPr>
            <a:normAutofit/>
          </a:bodyPr>
          <a:lstStyle/>
          <a:p>
            <a:r>
              <a:rPr lang="en-US" altLang="ar-SA" sz="6000" b="1" dirty="0">
                <a:latin typeface="Adobe Arabic" panose="02040503050201020203" pitchFamily="18" charset="-78"/>
                <a:cs typeface="Adobe Arabic" panose="02040503050201020203" pitchFamily="18" charset="-78"/>
              </a:rPr>
              <a:t>Image Operations on a Pixel Basis</a:t>
            </a:r>
            <a:endParaRPr lang="ar-SA" sz="6000" b="1" dirty="0">
              <a:latin typeface="Adobe Arabic" panose="02040503050201020203" pitchFamily="18" charset="-78"/>
              <a:cs typeface="Adobe Arabic" panose="02040503050201020203" pitchFamily="18" charset="-78"/>
            </a:endParaRPr>
          </a:p>
        </p:txBody>
      </p:sp>
      <p:sp>
        <p:nvSpPr>
          <p:cNvPr id="6" name="مربع نص 5"/>
          <p:cNvSpPr txBox="1"/>
          <p:nvPr/>
        </p:nvSpPr>
        <p:spPr>
          <a:xfrm>
            <a:off x="903248" y="1130455"/>
            <a:ext cx="10158762" cy="2677656"/>
          </a:xfrm>
          <a:prstGeom prst="rect">
            <a:avLst/>
          </a:prstGeom>
          <a:noFill/>
        </p:spPr>
        <p:txBody>
          <a:bodyPr wrap="square" rtlCol="1">
            <a:spAutoFit/>
          </a:bodyPr>
          <a:lstStyle/>
          <a:p>
            <a:endParaRPr lang="ar-SA" sz="2800" dirty="0">
              <a:latin typeface="Adobe Arabic" panose="02040503050201020203" pitchFamily="18" charset="-78"/>
              <a:cs typeface="Adobe Arabic" panose="02040503050201020203" pitchFamily="18" charset="-78"/>
            </a:endParaRPr>
          </a:p>
          <a:p>
            <a:r>
              <a:rPr lang="en-US" sz="2800" dirty="0">
                <a:latin typeface="Adobe Arabic" panose="02040503050201020203" pitchFamily="18" charset="-78"/>
                <a:cs typeface="Adobe Arabic" panose="02040503050201020203" pitchFamily="18" charset="-78"/>
              </a:rPr>
              <a:t>Four arithmetic operation are denoted as:</a:t>
            </a:r>
          </a:p>
          <a:p>
            <a:r>
              <a:rPr lang="ar-SA" sz="2800" dirty="0" smtClean="0">
                <a:latin typeface="Adobe Arabic" panose="02040503050201020203" pitchFamily="18" charset="-78"/>
                <a:cs typeface="Adobe Arabic" panose="02040503050201020203" pitchFamily="18" charset="-78"/>
              </a:rPr>
              <a:t></a:t>
            </a:r>
            <a:endParaRPr lang="ar-SA" sz="2800" dirty="0">
              <a:latin typeface="Adobe Arabic" panose="02040503050201020203" pitchFamily="18" charset="-78"/>
              <a:cs typeface="Adobe Arabic" panose="02040503050201020203" pitchFamily="18" charset="-78"/>
            </a:endParaRPr>
          </a:p>
          <a:p>
            <a:r>
              <a:rPr lang="en-US" sz="2800" dirty="0">
                <a:latin typeface="Adobe Arabic" panose="02040503050201020203" pitchFamily="18" charset="-78"/>
                <a:cs typeface="Adobe Arabic" panose="02040503050201020203" pitchFamily="18" charset="-78"/>
              </a:rPr>
              <a:t>Images in arithmetic operations must be of the same size. </a:t>
            </a:r>
          </a:p>
          <a:p>
            <a:endParaRPr lang="ar-SA" sz="2800" dirty="0">
              <a:latin typeface="Adobe Arabic" panose="02040503050201020203" pitchFamily="18" charset="-78"/>
              <a:cs typeface="Adobe Arabic" panose="02040503050201020203" pitchFamily="18" charset="-78"/>
            </a:endParaRPr>
          </a:p>
          <a:p>
            <a:endParaRPr lang="ar-SA" sz="2800" dirty="0">
              <a:latin typeface="Adobe Arabic" panose="02040503050201020203" pitchFamily="18" charset="-78"/>
              <a:cs typeface="Adobe Arabic" panose="02040503050201020203" pitchFamily="18" charset="-78"/>
            </a:endParaRPr>
          </a:p>
        </p:txBody>
      </p:sp>
      <p:pic>
        <p:nvPicPr>
          <p:cNvPr id="7" name="صورة 6"/>
          <p:cNvPicPr>
            <a:picLocks noChangeAspect="1"/>
          </p:cNvPicPr>
          <p:nvPr/>
        </p:nvPicPr>
        <p:blipFill>
          <a:blip r:embed="rId2"/>
          <a:stretch>
            <a:fillRect/>
          </a:stretch>
        </p:blipFill>
        <p:spPr>
          <a:xfrm>
            <a:off x="1884101" y="3073734"/>
            <a:ext cx="6155928" cy="2853636"/>
          </a:xfrm>
          <a:prstGeom prst="rect">
            <a:avLst/>
          </a:prstGeom>
        </p:spPr>
      </p:pic>
    </p:spTree>
    <p:extLst>
      <p:ext uri="{BB962C8B-B14F-4D97-AF65-F5344CB8AC3E}">
        <p14:creationId xmlns:p14="http://schemas.microsoft.com/office/powerpoint/2010/main" val="9136518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57922" y="206297"/>
            <a:ext cx="9601200" cy="1485900"/>
          </a:xfrm>
        </p:spPr>
        <p:txBody>
          <a:bodyPr>
            <a:normAutofit/>
          </a:bodyPr>
          <a:lstStyle/>
          <a:p>
            <a:r>
              <a:rPr lang="en-US" sz="6000" b="1" dirty="0">
                <a:latin typeface="Adobe Arabic" panose="02040503050201020203" pitchFamily="18" charset="-78"/>
                <a:cs typeface="Adobe Arabic" panose="02040503050201020203" pitchFamily="18" charset="-78"/>
              </a:rPr>
              <a:t>Logical operations</a:t>
            </a:r>
            <a:endParaRPr lang="ar-SA" sz="6000" b="1" dirty="0">
              <a:latin typeface="Adobe Arabic" panose="02040503050201020203" pitchFamily="18" charset="-78"/>
              <a:cs typeface="Adobe Arabic" panose="02040503050201020203" pitchFamily="18" charset="-78"/>
            </a:endParaRPr>
          </a:p>
        </p:txBody>
      </p:sp>
      <p:pic>
        <p:nvPicPr>
          <p:cNvPr id="4" name="عنصر نائب للمحتوى 3"/>
          <p:cNvPicPr>
            <a:picLocks noGrp="1" noChangeAspect="1"/>
          </p:cNvPicPr>
          <p:nvPr>
            <p:ph idx="1"/>
          </p:nvPr>
        </p:nvPicPr>
        <p:blipFill>
          <a:blip r:embed="rId2"/>
          <a:stretch>
            <a:fillRect/>
          </a:stretch>
        </p:blipFill>
        <p:spPr>
          <a:xfrm>
            <a:off x="1070516" y="1558334"/>
            <a:ext cx="9779620" cy="5078500"/>
          </a:xfrm>
          <a:prstGeom prst="rect">
            <a:avLst/>
          </a:prstGeom>
        </p:spPr>
      </p:pic>
    </p:spTree>
    <p:extLst>
      <p:ext uri="{BB962C8B-B14F-4D97-AF65-F5344CB8AC3E}">
        <p14:creationId xmlns:p14="http://schemas.microsoft.com/office/powerpoint/2010/main" val="16457008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58283" y="239751"/>
            <a:ext cx="10537902" cy="1332571"/>
          </a:xfrm>
        </p:spPr>
        <p:txBody>
          <a:bodyPr>
            <a:noAutofit/>
          </a:bodyPr>
          <a:lstStyle/>
          <a:p>
            <a:r>
              <a:rPr lang="en-US" sz="6000" b="1" dirty="0">
                <a:latin typeface="Adobe Arabic" panose="02040503050201020203" pitchFamily="18" charset="-78"/>
                <a:cs typeface="Adobe Arabic" panose="02040503050201020203" pitchFamily="18" charset="-78"/>
              </a:rPr>
              <a:t>Averaging noisy images for noise reduction</a:t>
            </a:r>
            <a:endParaRPr lang="ar-SA" sz="6000" b="1" dirty="0">
              <a:latin typeface="Adobe Arabic" panose="02040503050201020203" pitchFamily="18" charset="-78"/>
              <a:cs typeface="Adobe Arabic" panose="02040503050201020203" pitchFamily="18" charset="-78"/>
            </a:endParaRPr>
          </a:p>
        </p:txBody>
      </p:sp>
      <p:pic>
        <p:nvPicPr>
          <p:cNvPr id="4" name="صورة 3"/>
          <p:cNvPicPr>
            <a:picLocks noChangeAspect="1"/>
          </p:cNvPicPr>
          <p:nvPr/>
        </p:nvPicPr>
        <p:blipFill>
          <a:blip r:embed="rId2"/>
          <a:stretch>
            <a:fillRect/>
          </a:stretch>
        </p:blipFill>
        <p:spPr>
          <a:xfrm>
            <a:off x="1291497" y="2286000"/>
            <a:ext cx="8203951" cy="1320567"/>
          </a:xfrm>
          <a:prstGeom prst="rect">
            <a:avLst/>
          </a:prstGeom>
        </p:spPr>
      </p:pic>
      <p:pic>
        <p:nvPicPr>
          <p:cNvPr id="5" name="صورة 4"/>
          <p:cNvPicPr>
            <a:picLocks noChangeAspect="1"/>
          </p:cNvPicPr>
          <p:nvPr/>
        </p:nvPicPr>
        <p:blipFill>
          <a:blip r:embed="rId3"/>
          <a:stretch>
            <a:fillRect/>
          </a:stretch>
        </p:blipFill>
        <p:spPr>
          <a:xfrm>
            <a:off x="1371600" y="3606567"/>
            <a:ext cx="8134426" cy="1234067"/>
          </a:xfrm>
          <a:prstGeom prst="rect">
            <a:avLst/>
          </a:prstGeom>
        </p:spPr>
      </p:pic>
      <p:pic>
        <p:nvPicPr>
          <p:cNvPr id="6" name="صورة 5"/>
          <p:cNvPicPr>
            <a:picLocks noChangeAspect="1"/>
          </p:cNvPicPr>
          <p:nvPr/>
        </p:nvPicPr>
        <p:blipFill>
          <a:blip r:embed="rId4"/>
          <a:stretch>
            <a:fillRect/>
          </a:stretch>
        </p:blipFill>
        <p:spPr>
          <a:xfrm>
            <a:off x="3233854" y="4897567"/>
            <a:ext cx="5631526" cy="1084133"/>
          </a:xfrm>
          <a:prstGeom prst="rect">
            <a:avLst/>
          </a:prstGeom>
        </p:spPr>
      </p:pic>
    </p:spTree>
    <p:extLst>
      <p:ext uri="{BB962C8B-B14F-4D97-AF65-F5344CB8AC3E}">
        <p14:creationId xmlns:p14="http://schemas.microsoft.com/office/powerpoint/2010/main" val="25432604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58282" y="94785"/>
            <a:ext cx="10783229" cy="1209908"/>
          </a:xfrm>
        </p:spPr>
        <p:txBody>
          <a:bodyPr>
            <a:noAutofit/>
          </a:bodyPr>
          <a:lstStyle/>
          <a:p>
            <a:r>
              <a:rPr lang="en-US" sz="6000" b="1" dirty="0">
                <a:latin typeface="Adobe Arabic" panose="02040503050201020203" pitchFamily="18" charset="-78"/>
                <a:cs typeface="Adobe Arabic" panose="02040503050201020203" pitchFamily="18" charset="-78"/>
              </a:rPr>
              <a:t>Averaging noisy images for noise reduction</a:t>
            </a: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p:txBody>
          <a:bodyPr/>
          <a:lstStyle/>
          <a:p>
            <a:endParaRPr lang="ar-SA"/>
          </a:p>
        </p:txBody>
      </p:sp>
      <p:pic>
        <p:nvPicPr>
          <p:cNvPr id="7" name="صورة 6"/>
          <p:cNvPicPr>
            <a:picLocks noChangeAspect="1"/>
          </p:cNvPicPr>
          <p:nvPr/>
        </p:nvPicPr>
        <p:blipFill>
          <a:blip r:embed="rId2"/>
          <a:stretch>
            <a:fillRect/>
          </a:stretch>
        </p:blipFill>
        <p:spPr>
          <a:xfrm>
            <a:off x="1052627" y="1680800"/>
            <a:ext cx="10822726" cy="4186600"/>
          </a:xfrm>
          <a:prstGeom prst="rect">
            <a:avLst/>
          </a:prstGeom>
        </p:spPr>
      </p:pic>
    </p:spTree>
    <p:extLst>
      <p:ext uri="{BB962C8B-B14F-4D97-AF65-F5344CB8AC3E}">
        <p14:creationId xmlns:p14="http://schemas.microsoft.com/office/powerpoint/2010/main" val="797725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rtl="0"/>
            <a:r>
              <a:rPr lang="en-US" sz="6000" b="1" dirty="0">
                <a:latin typeface="Adobe Arabic" panose="02040503050201020203" pitchFamily="18" charset="-78"/>
                <a:cs typeface="Adobe Arabic" panose="02040503050201020203" pitchFamily="18" charset="-78"/>
              </a:rPr>
              <a:t>Note:</a:t>
            </a:r>
          </a:p>
        </p:txBody>
      </p:sp>
      <p:sp>
        <p:nvSpPr>
          <p:cNvPr id="3" name="عنصر نائب للمحتوى 2"/>
          <p:cNvSpPr>
            <a:spLocks noGrp="1"/>
          </p:cNvSpPr>
          <p:nvPr>
            <p:ph idx="1"/>
          </p:nvPr>
        </p:nvSpPr>
        <p:spPr/>
        <p:txBody>
          <a:bodyPr>
            <a:normAutofit/>
          </a:bodyPr>
          <a:lstStyle/>
          <a:p>
            <a:pPr algn="l" rtl="0"/>
            <a:endParaRPr lang="ar-SA" sz="3200" dirty="0">
              <a:latin typeface="Adobe Arabic" panose="02040503050201020203" pitchFamily="18" charset="-78"/>
              <a:cs typeface="Adobe Arabic" panose="02040503050201020203" pitchFamily="18" charset="-78"/>
            </a:endParaRPr>
          </a:p>
          <a:p>
            <a:pPr algn="l" rtl="0"/>
            <a:r>
              <a:rPr lang="en-US" sz="3200" dirty="0" smtClean="0">
                <a:latin typeface="Adobe Arabic" panose="02040503050201020203" pitchFamily="18" charset="-78"/>
                <a:cs typeface="Adobe Arabic" panose="02040503050201020203" pitchFamily="18" charset="-78"/>
              </a:rPr>
              <a:t>In </a:t>
            </a:r>
            <a:r>
              <a:rPr lang="en-US" sz="3200" dirty="0" err="1">
                <a:latin typeface="Adobe Arabic" panose="02040503050201020203" pitchFamily="18" charset="-78"/>
                <a:cs typeface="Adobe Arabic" panose="02040503050201020203" pitchFamily="18" charset="-78"/>
              </a:rPr>
              <a:t>arthmetic</a:t>
            </a:r>
            <a:r>
              <a:rPr lang="en-US" sz="3200" dirty="0">
                <a:latin typeface="Adobe Arabic" panose="02040503050201020203" pitchFamily="18" charset="-78"/>
                <a:cs typeface="Adobe Arabic" panose="02040503050201020203" pitchFamily="18" charset="-78"/>
              </a:rPr>
              <a:t> operations such as difference between two 8-bit images can range from a min. Of -255 and a max. Of 255 ,and the values of sum two images can range from 0 to 510.</a:t>
            </a:r>
          </a:p>
          <a:p>
            <a:pPr algn="l" rtl="0"/>
            <a:r>
              <a:rPr lang="en-US" sz="3200" dirty="0">
                <a:latin typeface="Adobe Arabic" panose="02040503050201020203" pitchFamily="18" charset="-78"/>
                <a:cs typeface="Adobe Arabic" panose="02040503050201020203" pitchFamily="18" charset="-78"/>
              </a:rPr>
              <a:t>So we need to set all negative values to 0 and set to 255 all values exceed this limit.</a:t>
            </a:r>
            <a:endParaRPr lang="ar-SA" sz="32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4035071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35980" y="0"/>
            <a:ext cx="9601200" cy="1485900"/>
          </a:xfrm>
        </p:spPr>
        <p:txBody>
          <a:bodyPr>
            <a:normAutofit/>
          </a:bodyPr>
          <a:lstStyle/>
          <a:p>
            <a:r>
              <a:rPr lang="en-US" sz="6000" b="1" dirty="0">
                <a:latin typeface="Adobe Arabic" panose="02040503050201020203" pitchFamily="18" charset="-78"/>
                <a:cs typeface="Adobe Arabic" panose="02040503050201020203" pitchFamily="18" charset="-78"/>
              </a:rPr>
              <a:t>Spatial operations</a:t>
            </a:r>
            <a:endParaRPr lang="ar-SA" sz="60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1226634" y="1393903"/>
            <a:ext cx="9601200" cy="3581400"/>
          </a:xfrm>
        </p:spPr>
        <p:txBody>
          <a:bodyPr>
            <a:noAutofit/>
          </a:bodyPr>
          <a:lstStyle/>
          <a:p>
            <a:pPr algn="l" rtl="0"/>
            <a:endParaRPr lang="ar-SA" sz="3200" dirty="0">
              <a:latin typeface="Adobe Arabic" panose="02040503050201020203" pitchFamily="18" charset="-78"/>
              <a:cs typeface="Adobe Arabic" panose="02040503050201020203" pitchFamily="18" charset="-78"/>
            </a:endParaRPr>
          </a:p>
          <a:p>
            <a:pPr algn="l" rtl="0"/>
            <a:r>
              <a:rPr lang="en-US" sz="3200" dirty="0">
                <a:latin typeface="Adobe Arabic" panose="02040503050201020203" pitchFamily="18" charset="-78"/>
                <a:cs typeface="Adobe Arabic" panose="02040503050201020203" pitchFamily="18" charset="-78"/>
              </a:rPr>
              <a:t>Spatial operations are performed directly on the pixels of a given image.</a:t>
            </a:r>
          </a:p>
          <a:p>
            <a:pPr algn="l" rtl="0"/>
            <a:r>
              <a:rPr lang="en-US" sz="3200" dirty="0">
                <a:latin typeface="Adobe Arabic" panose="02040503050201020203" pitchFamily="18" charset="-78"/>
                <a:cs typeface="Adobe Arabic" panose="02040503050201020203" pitchFamily="18" charset="-78"/>
              </a:rPr>
              <a:t>Point : the output value at a specific coordinate is dependent only on the input value at that same coordinate. </a:t>
            </a:r>
          </a:p>
          <a:p>
            <a:pPr algn="l" rtl="0"/>
            <a:r>
              <a:rPr lang="en-US" sz="3200" dirty="0">
                <a:latin typeface="Adobe Arabic" panose="02040503050201020203" pitchFamily="18" charset="-78"/>
                <a:cs typeface="Adobe Arabic" panose="02040503050201020203" pitchFamily="18" charset="-78"/>
              </a:rPr>
              <a:t>Local : the output value at a specific coordinate is dependent on the input values in the neighborhood of that same coordinate </a:t>
            </a:r>
          </a:p>
          <a:p>
            <a:pPr algn="l" rtl="0"/>
            <a:r>
              <a:rPr lang="en-US" sz="3200" dirty="0">
                <a:latin typeface="Adobe Arabic" panose="02040503050201020203" pitchFamily="18" charset="-78"/>
                <a:cs typeface="Adobe Arabic" panose="02040503050201020203" pitchFamily="18" charset="-78"/>
              </a:rPr>
              <a:t>Global : the output value at a specific coordinate is dependent on all the values in the input image </a:t>
            </a:r>
          </a:p>
          <a:p>
            <a:pPr algn="l" rtl="0"/>
            <a:endParaRPr lang="ar-SA" sz="3200" dirty="0">
              <a:latin typeface="Adobe Arabic" panose="02040503050201020203" pitchFamily="18" charset="-78"/>
              <a:cs typeface="Adobe Arabic" panose="02040503050201020203" pitchFamily="18" charset="-78"/>
            </a:endParaRPr>
          </a:p>
          <a:p>
            <a:pPr marL="0" indent="0" algn="l" rtl="0">
              <a:buNone/>
            </a:pPr>
            <a:endParaRPr lang="ar-SA" sz="32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6432050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35980" y="128239"/>
            <a:ext cx="9601200" cy="1485900"/>
          </a:xfrm>
        </p:spPr>
        <p:txBody>
          <a:bodyPr>
            <a:normAutofit/>
          </a:bodyPr>
          <a:lstStyle/>
          <a:p>
            <a:r>
              <a:rPr lang="en-US" sz="6000" b="1" dirty="0">
                <a:latin typeface="Adobe Arabic" panose="02040503050201020203" pitchFamily="18" charset="-78"/>
                <a:cs typeface="Adobe Arabic" panose="02040503050201020203" pitchFamily="18" charset="-78"/>
              </a:rPr>
              <a:t>Spatial operations</a:t>
            </a:r>
            <a:endParaRPr lang="ar-SA" sz="6000" b="1" dirty="0">
              <a:latin typeface="Adobe Arabic" panose="02040503050201020203" pitchFamily="18" charset="-78"/>
              <a:cs typeface="Adobe Arabic" panose="02040503050201020203" pitchFamily="18" charset="-78"/>
            </a:endParaRPr>
          </a:p>
        </p:txBody>
      </p:sp>
      <p:pic>
        <p:nvPicPr>
          <p:cNvPr id="4" name="عنصر نائب للمحتوى 3"/>
          <p:cNvPicPr>
            <a:picLocks noGrp="1" noChangeAspect="1"/>
          </p:cNvPicPr>
          <p:nvPr>
            <p:ph idx="1"/>
          </p:nvPr>
        </p:nvPicPr>
        <p:blipFill>
          <a:blip r:embed="rId2"/>
          <a:stretch>
            <a:fillRect/>
          </a:stretch>
        </p:blipFill>
        <p:spPr>
          <a:xfrm>
            <a:off x="1653878" y="2171700"/>
            <a:ext cx="8884024" cy="3904746"/>
          </a:xfrm>
          <a:prstGeom prst="rect">
            <a:avLst/>
          </a:prstGeom>
        </p:spPr>
      </p:pic>
    </p:spTree>
    <p:extLst>
      <p:ext uri="{BB962C8B-B14F-4D97-AF65-F5344CB8AC3E}">
        <p14:creationId xmlns:p14="http://schemas.microsoft.com/office/powerpoint/2010/main" val="17522169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371600" y="685800"/>
            <a:ext cx="9601200" cy="987552"/>
          </a:xfrm>
        </p:spPr>
        <p:txBody>
          <a:bodyPr>
            <a:normAutofit/>
          </a:bodyPr>
          <a:lstStyle/>
          <a:p>
            <a:r>
              <a:rPr lang="en-US" altLang="ar-SA" sz="4800" b="1" dirty="0">
                <a:latin typeface="Adobe Arabic" panose="02040503050201020203" pitchFamily="18" charset="-78"/>
                <a:cs typeface="Adobe Arabic" panose="02040503050201020203" pitchFamily="18" charset="-78"/>
              </a:rPr>
              <a:t>What Is A digital Image ?</a:t>
            </a:r>
            <a:endParaRPr lang="ar-SA" sz="4800" b="1" dirty="0">
              <a:latin typeface="Adobe Arabic" panose="02040503050201020203" pitchFamily="18" charset="-78"/>
              <a:cs typeface="Adobe Arabic" panose="02040503050201020203" pitchFamily="18" charset="-78"/>
            </a:endParaRPr>
          </a:p>
        </p:txBody>
      </p:sp>
      <p:sp>
        <p:nvSpPr>
          <p:cNvPr id="3" name="عنصر نائب للمحتوى 2"/>
          <p:cNvSpPr>
            <a:spLocks noGrp="1"/>
          </p:cNvSpPr>
          <p:nvPr>
            <p:ph idx="1"/>
          </p:nvPr>
        </p:nvSpPr>
        <p:spPr>
          <a:xfrm>
            <a:off x="1161288" y="1673352"/>
            <a:ext cx="6620256" cy="4160520"/>
          </a:xfrm>
        </p:spPr>
        <p:txBody>
          <a:bodyPr>
            <a:normAutofit/>
          </a:bodyPr>
          <a:lstStyle/>
          <a:p>
            <a:r>
              <a:rPr lang="ar-SA" altLang="ar-SA" sz="3600" dirty="0">
                <a:latin typeface="Adobe Arabic" panose="02040503050201020203" pitchFamily="18" charset="-78"/>
                <a:cs typeface="Adobe Arabic" panose="02040503050201020203" pitchFamily="18" charset="-78"/>
              </a:rPr>
              <a:t>الصورة الرقمية عبارة عن مصفوفة ثنائية الأبعاد ، </a:t>
            </a:r>
            <a:r>
              <a:rPr lang="en-US" altLang="ar-SA" sz="3600" dirty="0">
                <a:latin typeface="Adobe Arabic" panose="02040503050201020203" pitchFamily="18" charset="-78"/>
                <a:cs typeface="Adobe Arabic" panose="02040503050201020203" pitchFamily="18" charset="-78"/>
              </a:rPr>
              <a:t>f(M,N), </a:t>
            </a:r>
            <a:r>
              <a:rPr lang="ar-SA" altLang="ar-SA" sz="3600" dirty="0">
                <a:latin typeface="Adobe Arabic" panose="02040503050201020203" pitchFamily="18" charset="-78"/>
                <a:cs typeface="Adobe Arabic" panose="02040503050201020203" pitchFamily="18" charset="-78"/>
              </a:rPr>
              <a:t> حيث تسمى القيمة في الموقع </a:t>
            </a:r>
            <a:r>
              <a:rPr lang="en-US" altLang="ar-SA" sz="3600" dirty="0">
                <a:latin typeface="Adobe Arabic" panose="02040503050201020203" pitchFamily="18" charset="-78"/>
                <a:cs typeface="Adobe Arabic" panose="02040503050201020203" pitchFamily="18" charset="-78"/>
              </a:rPr>
              <a:t>(</a:t>
            </a:r>
            <a:r>
              <a:rPr lang="en-US" altLang="ar-SA" sz="3600" dirty="0" err="1">
                <a:latin typeface="Adobe Arabic" panose="02040503050201020203" pitchFamily="18" charset="-78"/>
                <a:cs typeface="Adobe Arabic" panose="02040503050201020203" pitchFamily="18" charset="-78"/>
              </a:rPr>
              <a:t>x,y</a:t>
            </a:r>
            <a:r>
              <a:rPr lang="en-US" altLang="ar-SA" sz="3600" dirty="0">
                <a:latin typeface="Adobe Arabic" panose="02040503050201020203" pitchFamily="18" charset="-78"/>
                <a:cs typeface="Adobe Arabic" panose="02040503050201020203" pitchFamily="18" charset="-78"/>
              </a:rPr>
              <a:t>)</a:t>
            </a:r>
            <a:r>
              <a:rPr lang="ar-SA" altLang="ar-SA" sz="3600" dirty="0">
                <a:latin typeface="Adobe Arabic" panose="02040503050201020203" pitchFamily="18" charset="-78"/>
                <a:cs typeface="Adobe Arabic" panose="02040503050201020203" pitchFamily="18" charset="-78"/>
              </a:rPr>
              <a:t> الكثافة أو المستوى الرمادي للصورة عند النقطة </a:t>
            </a:r>
            <a:r>
              <a:rPr lang="en-US" altLang="ar-SA" sz="3600" dirty="0">
                <a:latin typeface="Adobe Arabic" panose="02040503050201020203" pitchFamily="18" charset="-78"/>
                <a:cs typeface="Adobe Arabic" panose="02040503050201020203" pitchFamily="18" charset="-78"/>
              </a:rPr>
              <a:t>(</a:t>
            </a:r>
            <a:r>
              <a:rPr lang="en-US" altLang="ar-SA" sz="3600" dirty="0" err="1">
                <a:latin typeface="Adobe Arabic" panose="02040503050201020203" pitchFamily="18" charset="-78"/>
                <a:cs typeface="Adobe Arabic" panose="02040503050201020203" pitchFamily="18" charset="-78"/>
              </a:rPr>
              <a:t>x,y</a:t>
            </a:r>
            <a:r>
              <a:rPr lang="en-US" altLang="ar-SA" sz="3600" dirty="0">
                <a:latin typeface="Adobe Arabic" panose="02040503050201020203" pitchFamily="18" charset="-78"/>
                <a:cs typeface="Adobe Arabic" panose="02040503050201020203" pitchFamily="18" charset="-78"/>
              </a:rPr>
              <a:t>)</a:t>
            </a:r>
            <a:r>
              <a:rPr lang="ar-SA" altLang="ar-SA" sz="3600" dirty="0">
                <a:latin typeface="Adobe Arabic" panose="02040503050201020203" pitchFamily="18" charset="-78"/>
                <a:cs typeface="Adobe Arabic" panose="02040503050201020203" pitchFamily="18" charset="-78"/>
              </a:rPr>
              <a:t>.</a:t>
            </a:r>
          </a:p>
          <a:p>
            <a:r>
              <a:rPr lang="ar-SA" altLang="ar-SA" sz="3600" dirty="0">
                <a:latin typeface="Adobe Arabic" panose="02040503050201020203" pitchFamily="18" charset="-78"/>
                <a:cs typeface="Adobe Arabic" panose="02040503050201020203" pitchFamily="18" charset="-78"/>
              </a:rPr>
              <a:t>لذلك ، تتكون الصورة الرقمية من عدد محدود من العناصر ، لكل منها موقع وقيمة معينة.</a:t>
            </a:r>
            <a:endParaRPr lang="en-US" altLang="ar-SA" sz="3600" dirty="0">
              <a:latin typeface="Adobe Arabic" panose="02040503050201020203" pitchFamily="18" charset="-78"/>
              <a:cs typeface="Adobe Arabic" panose="02040503050201020203" pitchFamily="18" charset="-78"/>
            </a:endParaRP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l="39461" t="22614" r="34412" b="32118"/>
          <a:stretch>
            <a:fillRect/>
          </a:stretch>
        </p:blipFill>
        <p:spPr bwMode="auto">
          <a:xfrm>
            <a:off x="7607809" y="1812079"/>
            <a:ext cx="4292156" cy="3014386"/>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59054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371600" y="2286000"/>
            <a:ext cx="7415561" cy="1159727"/>
          </a:xfrm>
        </p:spPr>
        <p:txBody>
          <a:bodyPr>
            <a:normAutofit/>
          </a:bodyPr>
          <a:lstStyle/>
          <a:p>
            <a:pPr algn="l" rtl="0"/>
            <a:r>
              <a:rPr lang="en-US" altLang="ar-SA" sz="6600" b="1" i="1" dirty="0">
                <a:latin typeface="Adobe Arabic" panose="02040503050201020203" pitchFamily="18" charset="-78"/>
                <a:cs typeface="Adobe Arabic" panose="02040503050201020203" pitchFamily="18" charset="-78"/>
              </a:rPr>
              <a:t>Image Enhancement</a:t>
            </a:r>
            <a:endParaRPr lang="ar-SA" sz="6600" b="1"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0477987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2166" y="206297"/>
            <a:ext cx="11140068" cy="1354873"/>
          </a:xfrm>
        </p:spPr>
        <p:txBody>
          <a:bodyPr>
            <a:noAutofit/>
          </a:bodyPr>
          <a:lstStyle/>
          <a:p>
            <a:r>
              <a:rPr lang="en-US" altLang="ar-SA" sz="6000" b="1" i="1" dirty="0">
                <a:latin typeface="Adobe Arabic" panose="02040503050201020203" pitchFamily="18" charset="-78"/>
                <a:cs typeface="Adobe Arabic" panose="02040503050201020203" pitchFamily="18" charset="-78"/>
              </a:rPr>
              <a:t>Image </a:t>
            </a:r>
            <a:r>
              <a:rPr lang="en-US" altLang="ar-SA" sz="6000" b="1" i="1" dirty="0" err="1" smtClean="0">
                <a:latin typeface="Adobe Arabic" panose="02040503050201020203" pitchFamily="18" charset="-78"/>
                <a:cs typeface="Adobe Arabic" panose="02040503050201020203" pitchFamily="18" charset="-78"/>
              </a:rPr>
              <a:t>Enhancementin</a:t>
            </a:r>
            <a:r>
              <a:rPr lang="en-US" altLang="ar-SA" sz="6000" b="1" i="1" dirty="0" smtClean="0">
                <a:latin typeface="Adobe Arabic" panose="02040503050201020203" pitchFamily="18" charset="-78"/>
                <a:cs typeface="Adobe Arabic" panose="02040503050201020203" pitchFamily="18" charset="-78"/>
              </a:rPr>
              <a:t> </a:t>
            </a:r>
            <a:r>
              <a:rPr lang="en-US" altLang="ar-SA" sz="6000" b="1" i="1" dirty="0">
                <a:latin typeface="Adobe Arabic" panose="02040503050201020203" pitchFamily="18" charset="-78"/>
                <a:cs typeface="Adobe Arabic" panose="02040503050201020203" pitchFamily="18" charset="-78"/>
              </a:rPr>
              <a:t>the Spatial Domain</a:t>
            </a:r>
          </a:p>
        </p:txBody>
      </p:sp>
      <p:sp>
        <p:nvSpPr>
          <p:cNvPr id="3" name="عنصر نائب للمحتوى 2"/>
          <p:cNvSpPr>
            <a:spLocks noGrp="1"/>
          </p:cNvSpPr>
          <p:nvPr>
            <p:ph idx="1"/>
          </p:nvPr>
        </p:nvSpPr>
        <p:spPr>
          <a:xfrm>
            <a:off x="981306" y="1460809"/>
            <a:ext cx="9991493" cy="4672361"/>
          </a:xfrm>
        </p:spPr>
        <p:txBody>
          <a:bodyPr>
            <a:noAutofit/>
          </a:bodyPr>
          <a:lstStyle/>
          <a:p>
            <a:pPr algn="l" rtl="0"/>
            <a:r>
              <a:rPr lang="en-US" altLang="ar-SA" sz="3600" dirty="0">
                <a:latin typeface="Adobe Arabic" panose="02040503050201020203" pitchFamily="18" charset="-78"/>
                <a:cs typeface="Adobe Arabic" panose="02040503050201020203" pitchFamily="18" charset="-78"/>
              </a:rPr>
              <a:t>The term </a:t>
            </a:r>
            <a:r>
              <a:rPr lang="en-US" altLang="ar-SA" sz="3600" i="1" dirty="0">
                <a:latin typeface="Adobe Arabic" panose="02040503050201020203" pitchFamily="18" charset="-78"/>
                <a:cs typeface="Adobe Arabic" panose="02040503050201020203" pitchFamily="18" charset="-78"/>
              </a:rPr>
              <a:t>spatial domain </a:t>
            </a:r>
            <a:r>
              <a:rPr lang="en-US" altLang="ar-SA" sz="3600" dirty="0">
                <a:latin typeface="Adobe Arabic" panose="02040503050201020203" pitchFamily="18" charset="-78"/>
                <a:cs typeface="Adobe Arabic" panose="02040503050201020203" pitchFamily="18" charset="-78"/>
              </a:rPr>
              <a:t>refers to the aggregate of pixels composing an image.</a:t>
            </a:r>
          </a:p>
          <a:p>
            <a:pPr algn="l" rtl="0"/>
            <a:r>
              <a:rPr lang="en-US" altLang="ar-SA" sz="3600" dirty="0">
                <a:latin typeface="Adobe Arabic" panose="02040503050201020203" pitchFamily="18" charset="-78"/>
                <a:cs typeface="Adobe Arabic" panose="02040503050201020203" pitchFamily="18" charset="-78"/>
              </a:rPr>
              <a:t> Spatial domain methods are procedures that operate directly on these pixels. denoted by</a:t>
            </a:r>
          </a:p>
          <a:p>
            <a:pPr algn="l" rtl="0"/>
            <a:endParaRPr lang="en-US" altLang="ar-SA" sz="3600" dirty="0">
              <a:latin typeface="Adobe Arabic" panose="02040503050201020203" pitchFamily="18" charset="-78"/>
              <a:cs typeface="Adobe Arabic" panose="02040503050201020203" pitchFamily="18" charset="-78"/>
            </a:endParaRPr>
          </a:p>
          <a:p>
            <a:pPr algn="l" rtl="0"/>
            <a:r>
              <a:rPr lang="en-US" altLang="ar-SA" sz="3600" dirty="0">
                <a:latin typeface="Adobe Arabic" panose="02040503050201020203" pitchFamily="18" charset="-78"/>
                <a:cs typeface="Adobe Arabic" panose="02040503050201020203" pitchFamily="18" charset="-78"/>
              </a:rPr>
              <a:t>where f(x, y) is the input image, g(x, y) is the processed image, and </a:t>
            </a:r>
            <a:r>
              <a:rPr lang="en-US" altLang="ar-SA" sz="3600" i="1" dirty="0">
                <a:latin typeface="Adobe Arabic" panose="02040503050201020203" pitchFamily="18" charset="-78"/>
                <a:cs typeface="Adobe Arabic" panose="02040503050201020203" pitchFamily="18" charset="-78"/>
              </a:rPr>
              <a:t>T </a:t>
            </a:r>
            <a:r>
              <a:rPr lang="en-US" altLang="ar-SA" sz="3600" dirty="0">
                <a:latin typeface="Adobe Arabic" panose="02040503050201020203" pitchFamily="18" charset="-78"/>
                <a:cs typeface="Adobe Arabic" panose="02040503050201020203" pitchFamily="18" charset="-78"/>
              </a:rPr>
              <a:t>is an operator on </a:t>
            </a:r>
            <a:r>
              <a:rPr lang="en-US" altLang="ar-SA" sz="3600" i="1" dirty="0">
                <a:latin typeface="Adobe Arabic" panose="02040503050201020203" pitchFamily="18" charset="-78"/>
                <a:cs typeface="Adobe Arabic" panose="02040503050201020203" pitchFamily="18" charset="-78"/>
              </a:rPr>
              <a:t>f</a:t>
            </a:r>
            <a:r>
              <a:rPr lang="en-US" altLang="ar-SA" sz="3600" dirty="0">
                <a:latin typeface="Adobe Arabic" panose="02040503050201020203" pitchFamily="18" charset="-78"/>
                <a:cs typeface="Adobe Arabic" panose="02040503050201020203" pitchFamily="18" charset="-78"/>
              </a:rPr>
              <a:t>, defined over some neighborhood of (x, y).</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57231" t="37196" r="28320" b="57878"/>
          <a:stretch>
            <a:fillRect/>
          </a:stretch>
        </p:blipFill>
        <p:spPr bwMode="auto">
          <a:xfrm>
            <a:off x="4690212" y="3766557"/>
            <a:ext cx="2851228" cy="54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3995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2166" y="206297"/>
            <a:ext cx="11140068" cy="1354873"/>
          </a:xfrm>
        </p:spPr>
        <p:txBody>
          <a:bodyPr>
            <a:noAutofit/>
          </a:bodyPr>
          <a:lstStyle/>
          <a:p>
            <a:pPr rtl="0"/>
            <a:r>
              <a:rPr lang="en-US" altLang="ar-SA" sz="6000" b="1" dirty="0">
                <a:latin typeface="Adobe Arabic" panose="02040503050201020203" pitchFamily="18" charset="-78"/>
                <a:cs typeface="Adobe Arabic" panose="02040503050201020203" pitchFamily="18" charset="-78"/>
              </a:rPr>
              <a:t>Some Basic Gray Level Transformations</a:t>
            </a:r>
          </a:p>
        </p:txBody>
      </p:sp>
      <p:sp>
        <p:nvSpPr>
          <p:cNvPr id="3" name="عنصر نائب للمحتوى 2"/>
          <p:cNvSpPr>
            <a:spLocks noGrp="1"/>
          </p:cNvSpPr>
          <p:nvPr>
            <p:ph idx="1"/>
          </p:nvPr>
        </p:nvSpPr>
        <p:spPr>
          <a:xfrm>
            <a:off x="981306" y="1460809"/>
            <a:ext cx="9991493" cy="4672361"/>
          </a:xfrm>
        </p:spPr>
        <p:txBody>
          <a:bodyPr>
            <a:noAutofit/>
          </a:bodyPr>
          <a:lstStyle/>
          <a:p>
            <a:pPr algn="l" rtl="0"/>
            <a:r>
              <a:rPr lang="en-US" altLang="ar-SA" sz="3600" b="1" dirty="0">
                <a:latin typeface="Adobe Arabic" panose="02040503050201020203" pitchFamily="18" charset="-78"/>
                <a:cs typeface="Adobe Arabic" panose="02040503050201020203" pitchFamily="18" charset="-78"/>
              </a:rPr>
              <a:t>Image Negatives : </a:t>
            </a:r>
            <a:r>
              <a:rPr lang="en-US" altLang="ar-SA" sz="3600" dirty="0">
                <a:latin typeface="Adobe Arabic" panose="02040503050201020203" pitchFamily="18" charset="-78"/>
                <a:cs typeface="Adobe Arabic" panose="02040503050201020203" pitchFamily="18" charset="-78"/>
              </a:rPr>
              <a:t>The negative of an image with gray levels in the range [0,L-1]is obtained by:           s = L – r - </a:t>
            </a:r>
            <a:r>
              <a:rPr lang="en-US" altLang="ar-SA" sz="3600" dirty="0" smtClean="0">
                <a:latin typeface="Adobe Arabic" panose="02040503050201020203" pitchFamily="18" charset="-78"/>
                <a:cs typeface="Adobe Arabic" panose="02040503050201020203" pitchFamily="18" charset="-78"/>
              </a:rPr>
              <a:t>1</a:t>
            </a:r>
            <a:endParaRPr lang="en-US" altLang="ar-SA" sz="3600" dirty="0">
              <a:latin typeface="Adobe Arabic" panose="02040503050201020203" pitchFamily="18" charset="-78"/>
              <a:cs typeface="Adobe Arabic" panose="02040503050201020203" pitchFamily="18" charset="-78"/>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43358" t="20638" r="14388" b="6511"/>
          <a:stretch>
            <a:fillRect/>
          </a:stretch>
        </p:blipFill>
        <p:spPr bwMode="auto">
          <a:xfrm>
            <a:off x="3203575" y="2815681"/>
            <a:ext cx="4869908" cy="392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2543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2166" y="206297"/>
            <a:ext cx="11140068" cy="1354873"/>
          </a:xfrm>
        </p:spPr>
        <p:txBody>
          <a:bodyPr>
            <a:noAutofit/>
          </a:bodyPr>
          <a:lstStyle/>
          <a:p>
            <a:pPr rtl="0"/>
            <a:r>
              <a:rPr lang="en-US" altLang="ar-SA" sz="6000" b="1" dirty="0">
                <a:latin typeface="Adobe Arabic" panose="02040503050201020203" pitchFamily="18" charset="-78"/>
                <a:cs typeface="Adobe Arabic" panose="02040503050201020203" pitchFamily="18" charset="-78"/>
              </a:rPr>
              <a:t>Some Basic Gray Level Transformations</a:t>
            </a:r>
          </a:p>
        </p:txBody>
      </p:sp>
      <p:sp>
        <p:nvSpPr>
          <p:cNvPr id="3" name="عنصر نائب للمحتوى 2"/>
          <p:cNvSpPr>
            <a:spLocks noGrp="1"/>
          </p:cNvSpPr>
          <p:nvPr>
            <p:ph idx="1"/>
          </p:nvPr>
        </p:nvSpPr>
        <p:spPr>
          <a:xfrm>
            <a:off x="981306" y="1460809"/>
            <a:ext cx="9991493" cy="4672361"/>
          </a:xfrm>
        </p:spPr>
        <p:txBody>
          <a:bodyPr>
            <a:noAutofit/>
          </a:bodyPr>
          <a:lstStyle/>
          <a:p>
            <a:pPr algn="l" rtl="0"/>
            <a:r>
              <a:rPr lang="en-US" altLang="ar-SA" sz="3600" b="1" dirty="0">
                <a:latin typeface="Adobe Arabic" panose="02040503050201020203" pitchFamily="18" charset="-78"/>
                <a:cs typeface="Adobe Arabic" panose="02040503050201020203" pitchFamily="18" charset="-78"/>
              </a:rPr>
              <a:t>Log Transformations : </a:t>
            </a:r>
            <a:r>
              <a:rPr lang="en-US" altLang="ar-SA" sz="3600" dirty="0">
                <a:latin typeface="Adobe Arabic" panose="02040503050201020203" pitchFamily="18" charset="-78"/>
                <a:cs typeface="Adobe Arabic" panose="02040503050201020203" pitchFamily="18" charset="-78"/>
              </a:rPr>
              <a:t>maps a narrow range of low gray-level values in the input image into a wider range of output levels.</a:t>
            </a:r>
          </a:p>
          <a:p>
            <a:pPr algn="l" rtl="0">
              <a:buNone/>
            </a:pPr>
            <a:r>
              <a:rPr lang="en-US" altLang="ar-SA" sz="3600" dirty="0">
                <a:latin typeface="Adobe Arabic" panose="02040503050201020203" pitchFamily="18" charset="-78"/>
                <a:cs typeface="Adobe Arabic" panose="02040503050201020203" pitchFamily="18" charset="-78"/>
              </a:rPr>
              <a:t>                         s = c log (1 + r)</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43358" t="20638" r="14388" b="6511"/>
          <a:stretch>
            <a:fillRect/>
          </a:stretch>
        </p:blipFill>
        <p:spPr bwMode="auto">
          <a:xfrm>
            <a:off x="3203575" y="2815681"/>
            <a:ext cx="4869908" cy="392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92128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371600" y="2286000"/>
            <a:ext cx="7415561" cy="1159727"/>
          </a:xfrm>
        </p:spPr>
        <p:txBody>
          <a:bodyPr>
            <a:normAutofit/>
          </a:bodyPr>
          <a:lstStyle/>
          <a:p>
            <a:pPr algn="l" rtl="0"/>
            <a:r>
              <a:rPr lang="en-US" altLang="ar-SA" sz="6600" b="1" i="1" dirty="0">
                <a:latin typeface="Adobe Arabic" panose="02040503050201020203" pitchFamily="18" charset="-78"/>
                <a:cs typeface="Adobe Arabic" panose="02040503050201020203" pitchFamily="18" charset="-78"/>
              </a:rPr>
              <a:t>Image Enhancement</a:t>
            </a:r>
            <a:endParaRPr lang="ar-SA" sz="6600" b="1"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4954106"/>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TM10001105[[fn=قص]]</Template>
  <TotalTime>694</TotalTime>
  <Words>3375</Words>
  <Application>Microsoft Office PowerPoint</Application>
  <PresentationFormat>ملء الشاشة</PresentationFormat>
  <Paragraphs>323</Paragraphs>
  <Slides>94</Slides>
  <Notes>39</Notes>
  <HiddenSlides>0</HiddenSlides>
  <MMClips>0</MMClips>
  <ScaleCrop>false</ScaleCrop>
  <HeadingPairs>
    <vt:vector size="6" baseType="variant">
      <vt:variant>
        <vt:lpstr>الخطوط المستخدمة</vt:lpstr>
      </vt:variant>
      <vt:variant>
        <vt:i4>8</vt:i4>
      </vt:variant>
      <vt:variant>
        <vt:lpstr>نسق</vt:lpstr>
      </vt:variant>
      <vt:variant>
        <vt:i4>1</vt:i4>
      </vt:variant>
      <vt:variant>
        <vt:lpstr>عناوين الشرائح</vt:lpstr>
      </vt:variant>
      <vt:variant>
        <vt:i4>94</vt:i4>
      </vt:variant>
    </vt:vector>
  </HeadingPairs>
  <TitlesOfParts>
    <vt:vector size="103" baseType="lpstr">
      <vt:lpstr>Adobe Arabic</vt:lpstr>
      <vt:lpstr>Arial</vt:lpstr>
      <vt:lpstr>Calibri</vt:lpstr>
      <vt:lpstr>Franklin Gothic Book</vt:lpstr>
      <vt:lpstr>Garamond</vt:lpstr>
      <vt:lpstr>Georgia</vt:lpstr>
      <vt:lpstr>Tahoma</vt:lpstr>
      <vt:lpstr>Wingdings</vt:lpstr>
      <vt:lpstr>Crop</vt:lpstr>
      <vt:lpstr>Image processing </vt:lpstr>
      <vt:lpstr>Introduction image processing</vt:lpstr>
      <vt:lpstr>عرض تقديمي في PowerPoint</vt:lpstr>
      <vt:lpstr>عرض تقديمي في PowerPoint</vt:lpstr>
      <vt:lpstr>عرض تقديمي في PowerPoint</vt:lpstr>
      <vt:lpstr>Environment </vt:lpstr>
      <vt:lpstr>What Is An image ?</vt:lpstr>
      <vt:lpstr>What Is A digital Image ?</vt:lpstr>
      <vt:lpstr>What Is A digital Image ?</vt:lpstr>
      <vt:lpstr>What Is A digital Image ?</vt:lpstr>
      <vt:lpstr>Image Sampling and Quantization</vt:lpstr>
      <vt:lpstr>Sampling ,  quantization </vt:lpstr>
      <vt:lpstr>What Is A digital Image ?</vt:lpstr>
      <vt:lpstr>What Is A digital Image ?</vt:lpstr>
      <vt:lpstr>What Is Digital Image Processing?</vt:lpstr>
      <vt:lpstr>Applications of Digital Image Processing</vt:lpstr>
      <vt:lpstr>عرض تقديمي في PowerPoint</vt:lpstr>
      <vt:lpstr>عرض تقديمي في PowerPoint</vt:lpstr>
      <vt:lpstr>Applications of Digital Image Processing</vt:lpstr>
      <vt:lpstr>Cont.,</vt:lpstr>
      <vt:lpstr>Cont.,</vt:lpstr>
      <vt:lpstr>The Origins of Digital Image Processing</vt:lpstr>
      <vt:lpstr>The Origins of Digital Image Processing</vt:lpstr>
      <vt:lpstr> Cont.,</vt:lpstr>
      <vt:lpstr>عرض تقديمي في PowerPoint</vt:lpstr>
      <vt:lpstr>Image Types </vt:lpstr>
      <vt:lpstr>Binary image</vt:lpstr>
      <vt:lpstr>gray image</vt:lpstr>
      <vt:lpstr>RGB Image </vt:lpstr>
      <vt:lpstr>Image Types </vt:lpstr>
      <vt:lpstr>Electromagnetic spectrum (EM)</vt:lpstr>
      <vt:lpstr>Electromagnetic spectrum (EM)</vt:lpstr>
      <vt:lpstr>light</vt:lpstr>
      <vt:lpstr> Fundamental steps in digital image processing. </vt:lpstr>
      <vt:lpstr> Fundamental steps in digital image processing. </vt:lpstr>
      <vt:lpstr> Fundamental steps in digital image processing. </vt:lpstr>
      <vt:lpstr> Fundamental steps in digital image processing. </vt:lpstr>
      <vt:lpstr> Fundamental steps in digital image processing. </vt:lpstr>
      <vt:lpstr> Fundamental steps in digital image processing. </vt:lpstr>
      <vt:lpstr> Fundamental steps in digital image processing. </vt:lpstr>
      <vt:lpstr> Fundamental steps in digital image processing. </vt:lpstr>
      <vt:lpstr>Elements of Visual Perception 1.Structure of the Human Eye</vt:lpstr>
      <vt:lpstr>Image Formation in the Eye </vt:lpstr>
      <vt:lpstr>What determines image quality?</vt:lpstr>
      <vt:lpstr>Some well known optical illusions بعض الخداع البصري المعروف</vt:lpstr>
      <vt:lpstr>Some well known optical illusions simultaneous contrast</vt:lpstr>
      <vt:lpstr>Next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Image Sensing and Acquisition </vt:lpstr>
      <vt:lpstr>Image Sensing and Acquisition </vt:lpstr>
      <vt:lpstr>Image Sensing and Acquisition </vt:lpstr>
      <vt:lpstr>1.Image Acquisition Using a Single Sensor </vt:lpstr>
      <vt:lpstr>1.Image Acquisition Using a Single Sensor </vt:lpstr>
      <vt:lpstr>2.Image Acquisition Using Sensor Strips </vt:lpstr>
      <vt:lpstr>Image Acquisition Using Sensor Arrays </vt:lpstr>
      <vt:lpstr>A Simple Image Formation Model</vt:lpstr>
      <vt:lpstr>A Simple Image Formation Model</vt:lpstr>
      <vt:lpstr>Image Sampling and Quantization </vt:lpstr>
      <vt:lpstr>Image Sampling and Quantization </vt:lpstr>
      <vt:lpstr>Image Sampling and Quantization </vt:lpstr>
      <vt:lpstr>An image f(x, y) is sampled so that the resulting digital image has M rows and N columns. The values of the coordinates (x, y) now become discrete quantities. Thus, the values of the coordinates at the origin are (x, y)=(0, 0). The next coordinate values along the first row of the image are represented as (x, y)=(0, 1) </vt:lpstr>
      <vt:lpstr>This digitization process requires decisions about values for M, N, and for the number, L, of discrete gray levels allowed for each pixel (M ,N and L are positive integers). Due to processing, storage, and sampling hardware considerations, the number of gray levels typically is an integer power of 2: L = 2k The Gray levels is in the interval [0,L-1]. Dynamic range of an image : the range of values spanned by the gray scale.  (high dynamic range)</vt:lpstr>
      <vt:lpstr>The number, b, of bits required to store an image is :    b = M x N x K When M=N : b =  N2 K We have 4-bits, 8-bits , …, images.  </vt:lpstr>
      <vt:lpstr>عرض تقديمي في PowerPoint</vt:lpstr>
      <vt:lpstr>Spatial and Gray-Level Resolution</vt:lpstr>
      <vt:lpstr>Spatial and Gray-Level Resolution</vt:lpstr>
      <vt:lpstr>عرض تقديمي في PowerPoint</vt:lpstr>
      <vt:lpstr>Zooming and Shrinking Images</vt:lpstr>
      <vt:lpstr>Some Relationships Between Pixels</vt:lpstr>
      <vt:lpstr>Some Relationships Between Pixels</vt:lpstr>
      <vt:lpstr>Some Relationships Between Pixels</vt:lpstr>
      <vt:lpstr>Some Relationships Between Pixels</vt:lpstr>
      <vt:lpstr>Some Relationships Between Pixels</vt:lpstr>
      <vt:lpstr>Distance Measures</vt:lpstr>
      <vt:lpstr>Image Operations on a Pixel Basis</vt:lpstr>
      <vt:lpstr>Image Operations on a Pixel Basis</vt:lpstr>
      <vt:lpstr>Image Operations on a Pixel Basis</vt:lpstr>
      <vt:lpstr>Image Operations on a Pixel Basis</vt:lpstr>
      <vt:lpstr>Logical operations</vt:lpstr>
      <vt:lpstr>Averaging noisy images for noise reduction</vt:lpstr>
      <vt:lpstr>Averaging noisy images for noise reduction</vt:lpstr>
      <vt:lpstr>Note:</vt:lpstr>
      <vt:lpstr>Spatial operations</vt:lpstr>
      <vt:lpstr>Spatial operations</vt:lpstr>
      <vt:lpstr>عرض تقديمي في PowerPoint</vt:lpstr>
      <vt:lpstr>Image Enhancementin the Spatial Domain</vt:lpstr>
      <vt:lpstr>Some Basic Gray Level Transformations</vt:lpstr>
      <vt:lpstr>Some Basic Gray Level Transformations</vt:lpstr>
      <vt:lpstr>عرض تقديمي في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dc:title>
  <dc:creator>حساب Microsoft</dc:creator>
  <cp:lastModifiedBy>حساب Microsoft</cp:lastModifiedBy>
  <cp:revision>51</cp:revision>
  <dcterms:created xsi:type="dcterms:W3CDTF">2023-10-29T17:12:40Z</dcterms:created>
  <dcterms:modified xsi:type="dcterms:W3CDTF">2023-11-13T18:38:12Z</dcterms:modified>
</cp:coreProperties>
</file>